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notesMasterIdLst>
    <p:notesMasterId r:id="rId19"/>
  </p:notesMasterIdLst>
  <p:sldSz cx="14630400" cy="8229600"/>
  <p:notesSz cx="8229600" cy="14630400"/>
  <p:embeddedFontLst>
    <p:embeddedFont>
      <p:font typeface="Unbounded"/>
      <p:regular r:id="rId24"/>
    </p:embeddedFont>
    <p:embeddedFont>
      <p:font typeface="Unbounded"/>
      <p:regular r:id="rId25"/>
    </p:embeddedFont>
    <p:embeddedFont>
      <p:font typeface="Open Sans"/>
      <p:regular r:id="rId26"/>
    </p:embeddedFont>
    <p:embeddedFont>
      <p:font typeface="Open Sans"/>
      <p:regular r:id="rId27"/>
    </p:embeddedFont>
    <p:embeddedFont>
      <p:font typeface="Open Sans"/>
      <p:regular r:id="rId28"/>
    </p:embeddedFont>
    <p:embeddedFont>
      <p:font typeface="Open Sans"/>
      <p:regular r:id="rId2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24" Type="http://schemas.openxmlformats.org/officeDocument/2006/relationships/font" Target="fonts/font1.fntdata"/><Relationship Id="rId25" Type="http://schemas.openxmlformats.org/officeDocument/2006/relationships/font" Target="fonts/font2.fntdata"/><Relationship Id="rId26" Type="http://schemas.openxmlformats.org/officeDocument/2006/relationships/font" Target="fonts/font3.fntdata"/><Relationship Id="rId27" Type="http://schemas.openxmlformats.org/officeDocument/2006/relationships/font" Target="fonts/font4.fntdata"/><Relationship Id="rId28" Type="http://schemas.openxmlformats.org/officeDocument/2006/relationships/font" Target="fonts/font5.fntdata"/><Relationship Id="rId29" Type="http://schemas.openxmlformats.org/officeDocument/2006/relationships/font" Target="fonts/font6.fntdata"/></Relationships>
</file>

<file path=ppt/media/>
</file>

<file path=ppt/media/image-1-1.png>
</file>

<file path=ppt/media/image-10-1.png>
</file>

<file path=ppt/media/image-10-2.png>
</file>

<file path=ppt/media/image-10-3.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017-1.png>
</file>

<file path=ppt/media/image-1018-1.png>
</file>

<file path=ppt/media/image-12-1.png>
</file>

<file path=ppt/media/image-14-1.png>
</file>

<file path=ppt/media/image-14-2.png>
</file>

<file path=ppt/media/image-14-3.png>
</file>

<file path=ppt/media/image-14-4.png>
</file>

<file path=ppt/media/image-16-1.png>
</file>

<file path=ppt/media/image-16-2.png>
</file>

<file path=ppt/media/image-17-1.png>
</file>

<file path=ppt/media/image-3-1.png>
</file>

<file path=ppt/media/image-4-1.png>
</file>

<file path=ppt/media/image-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7-1.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8-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image" Target="../media/image-14-2.png"/><Relationship Id="rId3" Type="http://schemas.openxmlformats.org/officeDocument/2006/relationships/image" Target="../media/image-14-3.png"/><Relationship Id="rId4" Type="http://schemas.openxmlformats.org/officeDocument/2006/relationships/image" Target="../media/image-14-4.png"/><Relationship Id="rId5" Type="http://schemas.openxmlformats.org/officeDocument/2006/relationships/slideLayout" Target="../slideLayouts/slideLayout15.xml"/><Relationship Id="rId6"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image" Target="../media/image-16-2.png"/><Relationship Id="rId3" Type="http://schemas.openxmlformats.org/officeDocument/2006/relationships/slideLayout" Target="../slideLayouts/slideLayout17.xm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slideLayout" Target="../slideLayouts/slideLayout18.xml"/><Relationship Id="rId3"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87479" y="800100"/>
            <a:ext cx="7569041" cy="4851797"/>
          </a:xfrm>
          <a:prstGeom prst="rect">
            <a:avLst/>
          </a:prstGeom>
          <a:noFill/>
          <a:ln/>
        </p:spPr>
        <p:txBody>
          <a:bodyPr wrap="square" lIns="0" tIns="0" rIns="0" bIns="0" rtlCol="0" anchor="t"/>
          <a:lstStyle/>
          <a:p>
            <a:pPr indent="0" marL="0">
              <a:lnSpc>
                <a:spcPts val="7600"/>
              </a:lnSpc>
              <a:buNone/>
            </a:pPr>
            <a:r>
              <a:rPr lang="en-US" sz="6100" b="1" dirty="0">
                <a:solidFill>
                  <a:srgbClr val="333F70"/>
                </a:solidFill>
                <a:latin typeface="Unbounded" pitchFamily="34" charset="0"/>
                <a:ea typeface="Unbounded" pitchFamily="34" charset="-122"/>
                <a:cs typeface="Unbounded" pitchFamily="34" charset="-120"/>
              </a:rPr>
              <a:t>Design Patterns for Modern Backend Development</a:t>
            </a:r>
            <a:endParaRPr lang="en-US" sz="6100" dirty="0"/>
          </a:p>
        </p:txBody>
      </p:sp>
      <p:sp>
        <p:nvSpPr>
          <p:cNvPr id="4" name="Text 1"/>
          <p:cNvSpPr/>
          <p:nvPr/>
        </p:nvSpPr>
        <p:spPr>
          <a:xfrm>
            <a:off x="787479" y="5989320"/>
            <a:ext cx="7569041" cy="1440180"/>
          </a:xfrm>
          <a:prstGeom prst="rect">
            <a:avLst/>
          </a:prstGeom>
          <a:noFill/>
          <a:ln/>
        </p:spPr>
        <p:txBody>
          <a:bodyPr wrap="square" lIns="0" tIns="0" rIns="0" bIns="0" rtlCol="0" anchor="t"/>
          <a:lstStyle/>
          <a:p>
            <a:pPr indent="0" marL="0">
              <a:lnSpc>
                <a:spcPts val="2800"/>
              </a:lnSpc>
              <a:buNone/>
            </a:pPr>
            <a:r>
              <a:rPr lang="en-US" sz="1750" dirty="0">
                <a:solidFill>
                  <a:srgbClr val="333F70"/>
                </a:solidFill>
                <a:latin typeface="Open Sans" pitchFamily="34" charset="0"/>
                <a:ea typeface="Open Sans" pitchFamily="34" charset="-122"/>
                <a:cs typeface="Open Sans" pitchFamily="34" charset="-120"/>
              </a:rPr>
              <a:t>Modern backend development focuses on building robust, scalable, and efficient systems. It involves addressing challenges like high availability, data consistency, and performance optimization. Design patterns provide solutions to common issues in backend development.</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64037" y="1928455"/>
            <a:ext cx="12337733" cy="771525"/>
          </a:xfrm>
          <a:prstGeom prst="rect">
            <a:avLst/>
          </a:prstGeom>
          <a:noFill/>
          <a:ln/>
        </p:spPr>
        <p:txBody>
          <a:bodyPr wrap="non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Repository Pattern: Go Example</a:t>
            </a:r>
            <a:endParaRPr lang="en-US" sz="4850" dirty="0"/>
          </a:p>
        </p:txBody>
      </p:sp>
      <p:pic>
        <p:nvPicPr>
          <p:cNvPr id="3" name="Image 0" descr="preencoded.png">    </p:cNvPr>
          <p:cNvPicPr>
            <a:picLocks noChangeAspect="1"/>
          </p:cNvPicPr>
          <p:nvPr/>
        </p:nvPicPr>
        <p:blipFill>
          <a:blip r:embed="rId1"/>
          <a:stretch>
            <a:fillRect/>
          </a:stretch>
        </p:blipFill>
        <p:spPr>
          <a:xfrm>
            <a:off x="2935605" y="3351967"/>
            <a:ext cx="3347085" cy="2715697"/>
          </a:xfrm>
          <a:prstGeom prst="rect">
            <a:avLst/>
          </a:prstGeom>
        </p:spPr>
      </p:pic>
      <p:pic>
        <p:nvPicPr>
          <p:cNvPr id="4" name="Image 1" descr="preencoded.png">    </p:cNvPr>
          <p:cNvPicPr>
            <a:picLocks noChangeAspect="1"/>
          </p:cNvPicPr>
          <p:nvPr/>
        </p:nvPicPr>
        <p:blipFill>
          <a:blip r:embed="rId2"/>
          <a:stretch>
            <a:fillRect/>
          </a:stretch>
        </p:blipFill>
        <p:spPr>
          <a:xfrm>
            <a:off x="6480096" y="3351967"/>
            <a:ext cx="1982391" cy="2715697"/>
          </a:xfrm>
          <a:prstGeom prst="rect">
            <a:avLst/>
          </a:prstGeom>
        </p:spPr>
      </p:pic>
      <p:pic>
        <p:nvPicPr>
          <p:cNvPr id="5" name="Image 2" descr="preencoded.png">    </p:cNvPr>
          <p:cNvPicPr>
            <a:picLocks noChangeAspect="1"/>
          </p:cNvPicPr>
          <p:nvPr/>
        </p:nvPicPr>
        <p:blipFill>
          <a:blip r:embed="rId3"/>
          <a:stretch>
            <a:fillRect/>
          </a:stretch>
        </p:blipFill>
        <p:spPr>
          <a:xfrm>
            <a:off x="8659892" y="3351967"/>
            <a:ext cx="3034784" cy="271569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4037" y="1175385"/>
            <a:ext cx="11497627" cy="771525"/>
          </a:xfrm>
          <a:prstGeom prst="rect">
            <a:avLst/>
          </a:prstGeom>
          <a:noFill/>
          <a:ln/>
        </p:spPr>
        <p:txBody>
          <a:bodyPr wrap="non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Dependency Injection Pattern</a:t>
            </a:r>
            <a:endParaRPr lang="en-US" sz="4850" dirty="0"/>
          </a:p>
        </p:txBody>
      </p:sp>
      <p:sp>
        <p:nvSpPr>
          <p:cNvPr id="3" name="Shape 1"/>
          <p:cNvSpPr/>
          <p:nvPr/>
        </p:nvSpPr>
        <p:spPr>
          <a:xfrm>
            <a:off x="864037" y="2440662"/>
            <a:ext cx="4136231" cy="4613434"/>
          </a:xfrm>
          <a:prstGeom prst="roundRect">
            <a:avLst>
              <a:gd name="adj" fmla="val 2507"/>
            </a:avLst>
          </a:prstGeom>
          <a:solidFill>
            <a:srgbClr val="D6F5EE"/>
          </a:solidFill>
          <a:ln w="15240">
            <a:solidFill>
              <a:srgbClr val="BCDBD4"/>
            </a:solidFill>
            <a:prstDash val="solid"/>
          </a:ln>
        </p:spPr>
      </p:sp>
      <p:sp>
        <p:nvSpPr>
          <p:cNvPr id="4" name="Text 2"/>
          <p:cNvSpPr/>
          <p:nvPr/>
        </p:nvSpPr>
        <p:spPr>
          <a:xfrm>
            <a:off x="1126093" y="2702719"/>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Purpose</a:t>
            </a:r>
            <a:endParaRPr lang="en-US" sz="2400" dirty="0"/>
          </a:p>
        </p:txBody>
      </p:sp>
      <p:sp>
        <p:nvSpPr>
          <p:cNvPr id="5" name="Text 3"/>
          <p:cNvSpPr/>
          <p:nvPr/>
        </p:nvSpPr>
        <p:spPr>
          <a:xfrm>
            <a:off x="1126093" y="3236595"/>
            <a:ext cx="3612118" cy="2765346"/>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Dependency Injection promotes loose coupling by injecting dependencies, such as services or objects, into a class. This prevents the class from being responsible for its own instantiation.</a:t>
            </a:r>
            <a:endParaRPr lang="en-US" sz="1900" dirty="0"/>
          </a:p>
        </p:txBody>
      </p:sp>
      <p:sp>
        <p:nvSpPr>
          <p:cNvPr id="6" name="Shape 4"/>
          <p:cNvSpPr/>
          <p:nvPr/>
        </p:nvSpPr>
        <p:spPr>
          <a:xfrm>
            <a:off x="5247084" y="2440662"/>
            <a:ext cx="4136231" cy="4613434"/>
          </a:xfrm>
          <a:prstGeom prst="roundRect">
            <a:avLst>
              <a:gd name="adj" fmla="val 2507"/>
            </a:avLst>
          </a:prstGeom>
          <a:solidFill>
            <a:srgbClr val="D6F5EE"/>
          </a:solidFill>
          <a:ln w="15240">
            <a:solidFill>
              <a:srgbClr val="BCDBD4"/>
            </a:solidFill>
            <a:prstDash val="solid"/>
          </a:ln>
        </p:spPr>
      </p:sp>
      <p:sp>
        <p:nvSpPr>
          <p:cNvPr id="7" name="Text 5"/>
          <p:cNvSpPr/>
          <p:nvPr/>
        </p:nvSpPr>
        <p:spPr>
          <a:xfrm>
            <a:off x="5509141" y="2702719"/>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Advantages</a:t>
            </a:r>
            <a:endParaRPr lang="en-US" sz="2400" dirty="0"/>
          </a:p>
        </p:txBody>
      </p:sp>
      <p:sp>
        <p:nvSpPr>
          <p:cNvPr id="8" name="Text 6"/>
          <p:cNvSpPr/>
          <p:nvPr/>
        </p:nvSpPr>
        <p:spPr>
          <a:xfrm>
            <a:off x="5509141" y="3236595"/>
            <a:ext cx="3612118" cy="3555444"/>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Dependency Injection offers numerous benefits, including increased modularity, improved testability, reduced coupling, and easier collaboration and reusability. These advantages contribute to a more maintainable and flexible codebase.</a:t>
            </a:r>
            <a:endParaRPr lang="en-US" sz="1900" dirty="0"/>
          </a:p>
        </p:txBody>
      </p:sp>
      <p:sp>
        <p:nvSpPr>
          <p:cNvPr id="9" name="Shape 7"/>
          <p:cNvSpPr/>
          <p:nvPr/>
        </p:nvSpPr>
        <p:spPr>
          <a:xfrm>
            <a:off x="9630132" y="2440662"/>
            <a:ext cx="4136231" cy="4613434"/>
          </a:xfrm>
          <a:prstGeom prst="roundRect">
            <a:avLst>
              <a:gd name="adj" fmla="val 2507"/>
            </a:avLst>
          </a:prstGeom>
          <a:solidFill>
            <a:srgbClr val="D6F5EE"/>
          </a:solidFill>
          <a:ln w="15240">
            <a:solidFill>
              <a:srgbClr val="BCDBD4"/>
            </a:solidFill>
            <a:prstDash val="solid"/>
          </a:ln>
        </p:spPr>
      </p:sp>
      <p:sp>
        <p:nvSpPr>
          <p:cNvPr id="10" name="Text 8"/>
          <p:cNvSpPr/>
          <p:nvPr/>
        </p:nvSpPr>
        <p:spPr>
          <a:xfrm>
            <a:off x="9892189" y="2702719"/>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Disadvantages</a:t>
            </a:r>
            <a:endParaRPr lang="en-US" sz="2400" dirty="0"/>
          </a:p>
        </p:txBody>
      </p:sp>
      <p:sp>
        <p:nvSpPr>
          <p:cNvPr id="11" name="Text 9"/>
          <p:cNvSpPr/>
          <p:nvPr/>
        </p:nvSpPr>
        <p:spPr>
          <a:xfrm>
            <a:off x="9892189" y="3236595"/>
            <a:ext cx="3612118" cy="3160395"/>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Dependency Injection also comes with some challenges. It can lead to increased complexity, runtime errors, and testing complexities. Debugging can be more challenging and transparency may be impacted.</a:t>
            </a:r>
            <a:endParaRPr lang="en-US" sz="1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864037" y="1048822"/>
            <a:ext cx="12902327" cy="1543050"/>
          </a:xfrm>
          <a:prstGeom prst="rect">
            <a:avLst/>
          </a:prstGeom>
          <a:noFill/>
          <a:ln/>
        </p:spPr>
        <p:txBody>
          <a:bodyPr wrap="squar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Dependency Injection Pattern: Go Example</a:t>
            </a:r>
            <a:endParaRPr lang="en-US" sz="4850" dirty="0"/>
          </a:p>
        </p:txBody>
      </p:sp>
      <p:pic>
        <p:nvPicPr>
          <p:cNvPr id="3" name="Image 0" descr="preencoded.png">    </p:cNvPr>
          <p:cNvPicPr>
            <a:picLocks noChangeAspect="1"/>
          </p:cNvPicPr>
          <p:nvPr/>
        </p:nvPicPr>
        <p:blipFill>
          <a:blip r:embed="rId1"/>
          <a:stretch>
            <a:fillRect/>
          </a:stretch>
        </p:blipFill>
        <p:spPr>
          <a:xfrm>
            <a:off x="4338638" y="3243858"/>
            <a:ext cx="5953006" cy="37033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864037" y="1767959"/>
            <a:ext cx="6750010" cy="771525"/>
          </a:xfrm>
          <a:prstGeom prst="rect">
            <a:avLst/>
          </a:prstGeom>
          <a:noFill/>
          <a:ln/>
        </p:spPr>
        <p:txBody>
          <a:bodyPr wrap="non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Observer Pattern</a:t>
            </a:r>
            <a:endParaRPr lang="en-US" sz="4850" dirty="0"/>
          </a:p>
        </p:txBody>
      </p:sp>
      <p:sp>
        <p:nvSpPr>
          <p:cNvPr id="3" name="Shape 1"/>
          <p:cNvSpPr/>
          <p:nvPr/>
        </p:nvSpPr>
        <p:spPr>
          <a:xfrm>
            <a:off x="864037" y="3033236"/>
            <a:ext cx="4136231" cy="3428286"/>
          </a:xfrm>
          <a:prstGeom prst="roundRect">
            <a:avLst>
              <a:gd name="adj" fmla="val 3025"/>
            </a:avLst>
          </a:prstGeom>
          <a:solidFill>
            <a:srgbClr val="D6F5EE"/>
          </a:solidFill>
          <a:ln w="15240">
            <a:solidFill>
              <a:srgbClr val="BCDBD4"/>
            </a:solidFill>
            <a:prstDash val="solid"/>
          </a:ln>
        </p:spPr>
      </p:sp>
      <p:sp>
        <p:nvSpPr>
          <p:cNvPr id="4" name="Text 2"/>
          <p:cNvSpPr/>
          <p:nvPr/>
        </p:nvSpPr>
        <p:spPr>
          <a:xfrm>
            <a:off x="1126093" y="3295293"/>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Purpose</a:t>
            </a:r>
            <a:endParaRPr lang="en-US" sz="2400" dirty="0"/>
          </a:p>
        </p:txBody>
      </p:sp>
      <p:sp>
        <p:nvSpPr>
          <p:cNvPr id="5" name="Text 3"/>
          <p:cNvSpPr/>
          <p:nvPr/>
        </p:nvSpPr>
        <p:spPr>
          <a:xfrm>
            <a:off x="1126093" y="3829169"/>
            <a:ext cx="3612118" cy="2370296"/>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Establishes a one-to-many dependency between objects. When the state of the subject changes, all dependent observers are notified and updated automatically.</a:t>
            </a:r>
            <a:endParaRPr lang="en-US" sz="1900" dirty="0"/>
          </a:p>
        </p:txBody>
      </p:sp>
      <p:sp>
        <p:nvSpPr>
          <p:cNvPr id="6" name="Shape 4"/>
          <p:cNvSpPr/>
          <p:nvPr/>
        </p:nvSpPr>
        <p:spPr>
          <a:xfrm>
            <a:off x="5247084" y="3033236"/>
            <a:ext cx="4136231" cy="3428286"/>
          </a:xfrm>
          <a:prstGeom prst="roundRect">
            <a:avLst>
              <a:gd name="adj" fmla="val 3025"/>
            </a:avLst>
          </a:prstGeom>
          <a:solidFill>
            <a:srgbClr val="D6F5EE"/>
          </a:solidFill>
          <a:ln w="15240">
            <a:solidFill>
              <a:srgbClr val="BCDBD4"/>
            </a:solidFill>
            <a:prstDash val="solid"/>
          </a:ln>
        </p:spPr>
      </p:sp>
      <p:sp>
        <p:nvSpPr>
          <p:cNvPr id="7" name="Text 5"/>
          <p:cNvSpPr/>
          <p:nvPr/>
        </p:nvSpPr>
        <p:spPr>
          <a:xfrm>
            <a:off x="5509141" y="3295293"/>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Advantages</a:t>
            </a:r>
            <a:endParaRPr lang="en-US" sz="2400" dirty="0"/>
          </a:p>
        </p:txBody>
      </p:sp>
      <p:sp>
        <p:nvSpPr>
          <p:cNvPr id="8" name="Text 6"/>
          <p:cNvSpPr/>
          <p:nvPr/>
        </p:nvSpPr>
        <p:spPr>
          <a:xfrm>
            <a:off x="5509141" y="3829169"/>
            <a:ext cx="3612118" cy="2370296"/>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Offers loose coupling, scalability, automated updates, event-driven design, and improved maintainability. This pattern promotes flexibility and responsiveness.</a:t>
            </a:r>
            <a:endParaRPr lang="en-US" sz="1900" dirty="0"/>
          </a:p>
        </p:txBody>
      </p:sp>
      <p:sp>
        <p:nvSpPr>
          <p:cNvPr id="9" name="Shape 7"/>
          <p:cNvSpPr/>
          <p:nvPr/>
        </p:nvSpPr>
        <p:spPr>
          <a:xfrm>
            <a:off x="9630132" y="3033236"/>
            <a:ext cx="4136231" cy="3428286"/>
          </a:xfrm>
          <a:prstGeom prst="roundRect">
            <a:avLst>
              <a:gd name="adj" fmla="val 3025"/>
            </a:avLst>
          </a:prstGeom>
          <a:solidFill>
            <a:srgbClr val="D6F5EE"/>
          </a:solidFill>
          <a:ln w="15240">
            <a:solidFill>
              <a:srgbClr val="BCDBD4"/>
            </a:solidFill>
            <a:prstDash val="solid"/>
          </a:ln>
        </p:spPr>
      </p:sp>
      <p:sp>
        <p:nvSpPr>
          <p:cNvPr id="10" name="Text 8"/>
          <p:cNvSpPr/>
          <p:nvPr/>
        </p:nvSpPr>
        <p:spPr>
          <a:xfrm>
            <a:off x="9892189" y="3295293"/>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Disadvantages</a:t>
            </a:r>
            <a:endParaRPr lang="en-US" sz="2400" dirty="0"/>
          </a:p>
        </p:txBody>
      </p:sp>
      <p:sp>
        <p:nvSpPr>
          <p:cNvPr id="11" name="Text 9"/>
          <p:cNvSpPr/>
          <p:nvPr/>
        </p:nvSpPr>
        <p:spPr>
          <a:xfrm>
            <a:off x="9892189" y="3829169"/>
            <a:ext cx="3612118" cy="2370296"/>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Can introduce potential memory leaks, complex debugging scenarios, indirect dependencies, and overhead. It's crucial to manage these downsides carefully.</a:t>
            </a:r>
            <a:endParaRPr lang="en-US" sz="19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17352" y="883801"/>
            <a:ext cx="12327969" cy="640556"/>
          </a:xfrm>
          <a:prstGeom prst="rect">
            <a:avLst/>
          </a:prstGeom>
          <a:noFill/>
          <a:ln/>
        </p:spPr>
        <p:txBody>
          <a:bodyPr wrap="none" lIns="0" tIns="0" rIns="0" bIns="0" rtlCol="0" anchor="t"/>
          <a:lstStyle/>
          <a:p>
            <a:pPr indent="0" marL="0">
              <a:lnSpc>
                <a:spcPts val="5000"/>
              </a:lnSpc>
              <a:buNone/>
            </a:pPr>
            <a:r>
              <a:rPr lang="en-US" sz="4000" b="1" dirty="0">
                <a:solidFill>
                  <a:srgbClr val="333F70"/>
                </a:solidFill>
                <a:latin typeface="Unbounded" pitchFamily="34" charset="0"/>
                <a:ea typeface="Unbounded" pitchFamily="34" charset="-122"/>
                <a:cs typeface="Unbounded" pitchFamily="34" charset="-120"/>
              </a:rPr>
              <a:t>Observer Pattern: TypeScript Example</a:t>
            </a:r>
            <a:endParaRPr lang="en-US" sz="4000" dirty="0"/>
          </a:p>
        </p:txBody>
      </p:sp>
      <p:pic>
        <p:nvPicPr>
          <p:cNvPr id="3" name="Image 0" descr="preencoded.png">    </p:cNvPr>
          <p:cNvPicPr>
            <a:picLocks noChangeAspect="1"/>
          </p:cNvPicPr>
          <p:nvPr/>
        </p:nvPicPr>
        <p:blipFill>
          <a:blip r:embed="rId1"/>
          <a:stretch>
            <a:fillRect/>
          </a:stretch>
        </p:blipFill>
        <p:spPr>
          <a:xfrm>
            <a:off x="1493639" y="2066925"/>
            <a:ext cx="4458414" cy="2459831"/>
          </a:xfrm>
          <a:prstGeom prst="rect">
            <a:avLst/>
          </a:prstGeom>
        </p:spPr>
      </p:pic>
      <p:pic>
        <p:nvPicPr>
          <p:cNvPr id="4" name="Image 1" descr="preencoded.png">    </p:cNvPr>
          <p:cNvPicPr>
            <a:picLocks noChangeAspect="1"/>
          </p:cNvPicPr>
          <p:nvPr/>
        </p:nvPicPr>
        <p:blipFill>
          <a:blip r:embed="rId2"/>
          <a:stretch>
            <a:fillRect/>
          </a:stretch>
        </p:blipFill>
        <p:spPr>
          <a:xfrm>
            <a:off x="6116003" y="2066925"/>
            <a:ext cx="2263021" cy="2459831"/>
          </a:xfrm>
          <a:prstGeom prst="rect">
            <a:avLst/>
          </a:prstGeom>
        </p:spPr>
      </p:pic>
      <p:pic>
        <p:nvPicPr>
          <p:cNvPr id="5" name="Image 2" descr="preencoded.png">    </p:cNvPr>
          <p:cNvPicPr>
            <a:picLocks noChangeAspect="1"/>
          </p:cNvPicPr>
          <p:nvPr/>
        </p:nvPicPr>
        <p:blipFill>
          <a:blip r:embed="rId3"/>
          <a:stretch>
            <a:fillRect/>
          </a:stretch>
        </p:blipFill>
        <p:spPr>
          <a:xfrm>
            <a:off x="8542973" y="2066925"/>
            <a:ext cx="4593669" cy="2459831"/>
          </a:xfrm>
          <a:prstGeom prst="rect">
            <a:avLst/>
          </a:prstGeom>
        </p:spPr>
      </p:pic>
      <p:pic>
        <p:nvPicPr>
          <p:cNvPr id="6" name="Image 3" descr="preencoded.png">    </p:cNvPr>
          <p:cNvPicPr>
            <a:picLocks noChangeAspect="1"/>
          </p:cNvPicPr>
          <p:nvPr/>
        </p:nvPicPr>
        <p:blipFill>
          <a:blip r:embed="rId4"/>
          <a:stretch>
            <a:fillRect/>
          </a:stretch>
        </p:blipFill>
        <p:spPr>
          <a:xfrm>
            <a:off x="5617964" y="4690705"/>
            <a:ext cx="3394472" cy="245983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64037" y="1175385"/>
            <a:ext cx="7164110" cy="771525"/>
          </a:xfrm>
          <a:prstGeom prst="rect">
            <a:avLst/>
          </a:prstGeom>
          <a:noFill/>
          <a:ln/>
        </p:spPr>
        <p:txBody>
          <a:bodyPr wrap="non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Decorator Pattern</a:t>
            </a:r>
            <a:endParaRPr lang="en-US" sz="4850" dirty="0"/>
          </a:p>
        </p:txBody>
      </p:sp>
      <p:sp>
        <p:nvSpPr>
          <p:cNvPr id="3" name="Shape 1"/>
          <p:cNvSpPr/>
          <p:nvPr/>
        </p:nvSpPr>
        <p:spPr>
          <a:xfrm>
            <a:off x="864037" y="2440662"/>
            <a:ext cx="4136231" cy="4613434"/>
          </a:xfrm>
          <a:prstGeom prst="roundRect">
            <a:avLst>
              <a:gd name="adj" fmla="val 2507"/>
            </a:avLst>
          </a:prstGeom>
          <a:solidFill>
            <a:srgbClr val="D6F5EE"/>
          </a:solidFill>
          <a:ln w="15240">
            <a:solidFill>
              <a:srgbClr val="BCDBD4"/>
            </a:solidFill>
            <a:prstDash val="solid"/>
          </a:ln>
        </p:spPr>
      </p:sp>
      <p:sp>
        <p:nvSpPr>
          <p:cNvPr id="4" name="Text 2"/>
          <p:cNvSpPr/>
          <p:nvPr/>
        </p:nvSpPr>
        <p:spPr>
          <a:xfrm>
            <a:off x="1126093" y="2702719"/>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Purpose</a:t>
            </a:r>
            <a:endParaRPr lang="en-US" sz="2400" dirty="0"/>
          </a:p>
        </p:txBody>
      </p:sp>
      <p:sp>
        <p:nvSpPr>
          <p:cNvPr id="5" name="Text 3"/>
          <p:cNvSpPr/>
          <p:nvPr/>
        </p:nvSpPr>
        <p:spPr>
          <a:xfrm>
            <a:off x="1126093" y="3236595"/>
            <a:ext cx="3612118" cy="3555444"/>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The Decorator Pattern enhances existing objects dynamically, adding new functionalities without modifying their core structure. It achieves this through the use of "decorator" objects that wrap around the original object, extending its behavior.</a:t>
            </a:r>
            <a:endParaRPr lang="en-US" sz="1900" dirty="0"/>
          </a:p>
        </p:txBody>
      </p:sp>
      <p:sp>
        <p:nvSpPr>
          <p:cNvPr id="6" name="Shape 4"/>
          <p:cNvSpPr/>
          <p:nvPr/>
        </p:nvSpPr>
        <p:spPr>
          <a:xfrm>
            <a:off x="5247084" y="2440662"/>
            <a:ext cx="4136231" cy="4613434"/>
          </a:xfrm>
          <a:prstGeom prst="roundRect">
            <a:avLst>
              <a:gd name="adj" fmla="val 2507"/>
            </a:avLst>
          </a:prstGeom>
          <a:solidFill>
            <a:srgbClr val="D6F5EE"/>
          </a:solidFill>
          <a:ln w="15240">
            <a:solidFill>
              <a:srgbClr val="BCDBD4"/>
            </a:solidFill>
            <a:prstDash val="solid"/>
          </a:ln>
        </p:spPr>
      </p:sp>
      <p:sp>
        <p:nvSpPr>
          <p:cNvPr id="7" name="Text 5"/>
          <p:cNvSpPr/>
          <p:nvPr/>
        </p:nvSpPr>
        <p:spPr>
          <a:xfrm>
            <a:off x="5509141" y="2702719"/>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Advantages</a:t>
            </a:r>
            <a:endParaRPr lang="en-US" sz="2400" dirty="0"/>
          </a:p>
        </p:txBody>
      </p:sp>
      <p:sp>
        <p:nvSpPr>
          <p:cNvPr id="8" name="Text 6"/>
          <p:cNvSpPr/>
          <p:nvPr/>
        </p:nvSpPr>
        <p:spPr>
          <a:xfrm>
            <a:off x="5509141" y="3236595"/>
            <a:ext cx="3612118" cy="2765346"/>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It adheres to the Open-Closed Principle, promoting code reusability and favoring composition over inheritance. It provides a flexible approach for extending functionality without altering existing code.</a:t>
            </a:r>
            <a:endParaRPr lang="en-US" sz="1900" dirty="0"/>
          </a:p>
        </p:txBody>
      </p:sp>
      <p:sp>
        <p:nvSpPr>
          <p:cNvPr id="9" name="Shape 7"/>
          <p:cNvSpPr/>
          <p:nvPr/>
        </p:nvSpPr>
        <p:spPr>
          <a:xfrm>
            <a:off x="9630132" y="2440662"/>
            <a:ext cx="4136231" cy="4613434"/>
          </a:xfrm>
          <a:prstGeom prst="roundRect">
            <a:avLst>
              <a:gd name="adj" fmla="val 2507"/>
            </a:avLst>
          </a:prstGeom>
          <a:solidFill>
            <a:srgbClr val="D6F5EE"/>
          </a:solidFill>
          <a:ln w="15240">
            <a:solidFill>
              <a:srgbClr val="BCDBD4"/>
            </a:solidFill>
            <a:prstDash val="solid"/>
          </a:ln>
        </p:spPr>
      </p:sp>
      <p:sp>
        <p:nvSpPr>
          <p:cNvPr id="10" name="Text 8"/>
          <p:cNvSpPr/>
          <p:nvPr/>
        </p:nvSpPr>
        <p:spPr>
          <a:xfrm>
            <a:off x="9892189" y="2702719"/>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Disadvantages</a:t>
            </a:r>
            <a:endParaRPr lang="en-US" sz="2400" dirty="0"/>
          </a:p>
        </p:txBody>
      </p:sp>
      <p:sp>
        <p:nvSpPr>
          <p:cNvPr id="11" name="Text 9"/>
          <p:cNvSpPr/>
          <p:nvPr/>
        </p:nvSpPr>
        <p:spPr>
          <a:xfrm>
            <a:off x="9892189" y="3236595"/>
            <a:ext cx="3612118" cy="3555444"/>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While powerful, the Decorator Pattern can increase complexity, especially when dealing with a chain of decorators. Careful consideration is required to manage the order of decoration to avoid unexpected behavior.</a:t>
            </a:r>
            <a:endParaRPr lang="en-US" sz="19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864037" y="1141452"/>
            <a:ext cx="12902327" cy="1543050"/>
          </a:xfrm>
          <a:prstGeom prst="rect">
            <a:avLst/>
          </a:prstGeom>
          <a:noFill/>
          <a:ln/>
        </p:spPr>
        <p:txBody>
          <a:bodyPr wrap="squar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Decorator Pattern: Typescript Example</a:t>
            </a:r>
            <a:endParaRPr lang="en-US" sz="4850" dirty="0"/>
          </a:p>
        </p:txBody>
      </p:sp>
      <p:pic>
        <p:nvPicPr>
          <p:cNvPr id="3" name="Image 0" descr="preencoded.png">    </p:cNvPr>
          <p:cNvPicPr>
            <a:picLocks noChangeAspect="1"/>
          </p:cNvPicPr>
          <p:nvPr/>
        </p:nvPicPr>
        <p:blipFill>
          <a:blip r:embed="rId1"/>
          <a:stretch>
            <a:fillRect/>
          </a:stretch>
        </p:blipFill>
        <p:spPr>
          <a:xfrm>
            <a:off x="1706404" y="3336488"/>
            <a:ext cx="3597116" cy="3518059"/>
          </a:xfrm>
          <a:prstGeom prst="rect">
            <a:avLst/>
          </a:prstGeom>
        </p:spPr>
      </p:pic>
      <p:pic>
        <p:nvPicPr>
          <p:cNvPr id="4" name="Image 1" descr="preencoded.png">    </p:cNvPr>
          <p:cNvPicPr>
            <a:picLocks noChangeAspect="1"/>
          </p:cNvPicPr>
          <p:nvPr/>
        </p:nvPicPr>
        <p:blipFill>
          <a:blip r:embed="rId2"/>
          <a:stretch>
            <a:fillRect/>
          </a:stretch>
        </p:blipFill>
        <p:spPr>
          <a:xfrm>
            <a:off x="5500926" y="3336488"/>
            <a:ext cx="7423071" cy="351805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2358747"/>
            <a:ext cx="6172200" cy="771525"/>
          </a:xfrm>
          <a:prstGeom prst="rect">
            <a:avLst/>
          </a:prstGeom>
          <a:noFill/>
          <a:ln/>
        </p:spPr>
        <p:txBody>
          <a:bodyPr wrap="non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Conclusion</a:t>
            </a:r>
            <a:endParaRPr lang="en-US" sz="4850" dirty="0"/>
          </a:p>
        </p:txBody>
      </p:sp>
      <p:sp>
        <p:nvSpPr>
          <p:cNvPr id="4" name="Text 1"/>
          <p:cNvSpPr/>
          <p:nvPr/>
        </p:nvSpPr>
        <p:spPr>
          <a:xfrm>
            <a:off x="864037" y="3500557"/>
            <a:ext cx="7415927" cy="2370296"/>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In conclusion, Design patterns are vital in modern backend development, offering reusable solutions to common design problems. Patterns like MVC, Repository, and Dependency Injection help build scalable, efficient, and maintainable systems. They ensure code reusability, simplify testing, and support high-traffic applications.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834271"/>
            <a:ext cx="12902327" cy="1543050"/>
          </a:xfrm>
          <a:prstGeom prst="rect">
            <a:avLst/>
          </a:prstGeom>
          <a:noFill/>
          <a:ln/>
        </p:spPr>
        <p:txBody>
          <a:bodyPr wrap="squar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An overview of Modern Backend Development</a:t>
            </a:r>
            <a:endParaRPr lang="en-US" sz="4850" dirty="0"/>
          </a:p>
        </p:txBody>
      </p:sp>
      <p:sp>
        <p:nvSpPr>
          <p:cNvPr id="3" name="Text 1"/>
          <p:cNvSpPr/>
          <p:nvPr/>
        </p:nvSpPr>
        <p:spPr>
          <a:xfrm>
            <a:off x="864037" y="2994422"/>
            <a:ext cx="3485436"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Server-Side Focus</a:t>
            </a:r>
            <a:endParaRPr lang="en-US" sz="2400" dirty="0"/>
          </a:p>
        </p:txBody>
      </p:sp>
      <p:sp>
        <p:nvSpPr>
          <p:cNvPr id="4" name="Text 2"/>
          <p:cNvSpPr/>
          <p:nvPr/>
        </p:nvSpPr>
        <p:spPr>
          <a:xfrm>
            <a:off x="864037" y="3627001"/>
            <a:ext cx="3898821" cy="1975247"/>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Back-end development involves everything that exists in the server. This includes everything from data modeling and storage to security concerns.</a:t>
            </a:r>
            <a:endParaRPr lang="en-US" sz="1900" dirty="0"/>
          </a:p>
        </p:txBody>
      </p:sp>
      <p:sp>
        <p:nvSpPr>
          <p:cNvPr id="5" name="Text 3"/>
          <p:cNvSpPr/>
          <p:nvPr/>
        </p:nvSpPr>
        <p:spPr>
          <a:xfrm>
            <a:off x="5372695" y="2994422"/>
            <a:ext cx="3898821" cy="771525"/>
          </a:xfrm>
          <a:prstGeom prst="rect">
            <a:avLst/>
          </a:prstGeom>
          <a:noFill/>
          <a:ln/>
        </p:spPr>
        <p:txBody>
          <a:bodyPr wrap="squar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Modern Backend Development</a:t>
            </a:r>
            <a:endParaRPr lang="en-US" sz="2400" dirty="0"/>
          </a:p>
        </p:txBody>
      </p:sp>
      <p:sp>
        <p:nvSpPr>
          <p:cNvPr id="6" name="Text 4"/>
          <p:cNvSpPr/>
          <p:nvPr/>
        </p:nvSpPr>
        <p:spPr>
          <a:xfrm>
            <a:off x="5372695" y="4012763"/>
            <a:ext cx="3898821" cy="3160395"/>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Modern backend development is all about creating software systems that power the server-side of web applications and services. To accomplish this, backend developers must create systems that are scalable, dependable, and efficient.</a:t>
            </a:r>
            <a:endParaRPr lang="en-US" sz="1900" dirty="0"/>
          </a:p>
        </p:txBody>
      </p:sp>
      <p:sp>
        <p:nvSpPr>
          <p:cNvPr id="7" name="Text 5"/>
          <p:cNvSpPr/>
          <p:nvPr/>
        </p:nvSpPr>
        <p:spPr>
          <a:xfrm>
            <a:off x="9881354" y="2994422"/>
            <a:ext cx="3898821" cy="771525"/>
          </a:xfrm>
          <a:prstGeom prst="rect">
            <a:avLst/>
          </a:prstGeom>
          <a:noFill/>
          <a:ln/>
        </p:spPr>
        <p:txBody>
          <a:bodyPr wrap="squar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Cloud-Based Technologies</a:t>
            </a:r>
            <a:endParaRPr lang="en-US" sz="2400" dirty="0"/>
          </a:p>
        </p:txBody>
      </p:sp>
      <p:sp>
        <p:nvSpPr>
          <p:cNvPr id="8" name="Text 6"/>
          <p:cNvSpPr/>
          <p:nvPr/>
        </p:nvSpPr>
        <p:spPr>
          <a:xfrm>
            <a:off x="9881354" y="4012763"/>
            <a:ext cx="3898821" cy="3160395"/>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This typically involves the adoption of cloud-based technologies and a microservices architecture, allowing developers to construct systems capable of supporting high traffic volumes and offering flexibility and ease of management.</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235512"/>
            <a:ext cx="7415927" cy="1543050"/>
          </a:xfrm>
          <a:prstGeom prst="rect">
            <a:avLst/>
          </a:prstGeom>
          <a:noFill/>
          <a:ln/>
        </p:spPr>
        <p:txBody>
          <a:bodyPr wrap="squar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What’s Design Patterns</a:t>
            </a:r>
            <a:endParaRPr lang="en-US" sz="4850" dirty="0"/>
          </a:p>
        </p:txBody>
      </p:sp>
      <p:sp>
        <p:nvSpPr>
          <p:cNvPr id="4" name="Shape 1"/>
          <p:cNvSpPr/>
          <p:nvPr/>
        </p:nvSpPr>
        <p:spPr>
          <a:xfrm>
            <a:off x="6350437" y="3426500"/>
            <a:ext cx="555427" cy="555427"/>
          </a:xfrm>
          <a:prstGeom prst="roundRect">
            <a:avLst>
              <a:gd name="adj" fmla="val 18669"/>
            </a:avLst>
          </a:prstGeom>
          <a:solidFill>
            <a:srgbClr val="D6F5EE"/>
          </a:solidFill>
          <a:ln w="15240">
            <a:solidFill>
              <a:srgbClr val="BCDBD4"/>
            </a:solidFill>
            <a:prstDash val="solid"/>
          </a:ln>
        </p:spPr>
      </p:sp>
      <p:sp>
        <p:nvSpPr>
          <p:cNvPr id="5" name="Text 2"/>
          <p:cNvSpPr/>
          <p:nvPr/>
        </p:nvSpPr>
        <p:spPr>
          <a:xfrm>
            <a:off x="6531769" y="3519011"/>
            <a:ext cx="192643" cy="370284"/>
          </a:xfrm>
          <a:prstGeom prst="rect">
            <a:avLst/>
          </a:prstGeom>
          <a:noFill/>
          <a:ln/>
        </p:spPr>
        <p:txBody>
          <a:bodyPr wrap="none" lIns="0" tIns="0" rIns="0" bIns="0" rtlCol="0" anchor="t"/>
          <a:lstStyle/>
          <a:p>
            <a:pPr algn="ctr" indent="0" marL="0">
              <a:lnSpc>
                <a:spcPts val="2900"/>
              </a:lnSpc>
              <a:buNone/>
            </a:pPr>
            <a:r>
              <a:rPr lang="en-US" sz="2900" b="1" dirty="0">
                <a:solidFill>
                  <a:srgbClr val="333F70"/>
                </a:solidFill>
                <a:latin typeface="Unbounded" pitchFamily="34" charset="0"/>
                <a:ea typeface="Unbounded" pitchFamily="34" charset="-122"/>
                <a:cs typeface="Unbounded" pitchFamily="34" charset="-120"/>
              </a:rPr>
              <a:t>1</a:t>
            </a:r>
            <a:endParaRPr lang="en-US" sz="2900" dirty="0"/>
          </a:p>
        </p:txBody>
      </p:sp>
      <p:sp>
        <p:nvSpPr>
          <p:cNvPr id="6" name="Text 3"/>
          <p:cNvSpPr/>
          <p:nvPr/>
        </p:nvSpPr>
        <p:spPr>
          <a:xfrm>
            <a:off x="7152680" y="3426500"/>
            <a:ext cx="3700343"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Reusable Solutions</a:t>
            </a:r>
            <a:endParaRPr lang="en-US" sz="2400" dirty="0"/>
          </a:p>
        </p:txBody>
      </p:sp>
      <p:sp>
        <p:nvSpPr>
          <p:cNvPr id="7" name="Text 4"/>
          <p:cNvSpPr/>
          <p:nvPr/>
        </p:nvSpPr>
        <p:spPr>
          <a:xfrm>
            <a:off x="7152680" y="3960376"/>
            <a:ext cx="6613684" cy="790099"/>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Design patterns are reusable solutions to common problems that occur during software design.</a:t>
            </a:r>
            <a:endParaRPr lang="en-US" sz="1900" dirty="0"/>
          </a:p>
        </p:txBody>
      </p:sp>
      <p:sp>
        <p:nvSpPr>
          <p:cNvPr id="8" name="Shape 5"/>
          <p:cNvSpPr/>
          <p:nvPr/>
        </p:nvSpPr>
        <p:spPr>
          <a:xfrm>
            <a:off x="6350437" y="5274945"/>
            <a:ext cx="555427" cy="555427"/>
          </a:xfrm>
          <a:prstGeom prst="roundRect">
            <a:avLst>
              <a:gd name="adj" fmla="val 18669"/>
            </a:avLst>
          </a:prstGeom>
          <a:solidFill>
            <a:srgbClr val="D6F5EE"/>
          </a:solidFill>
          <a:ln w="15240">
            <a:solidFill>
              <a:srgbClr val="BCDBD4"/>
            </a:solidFill>
            <a:prstDash val="solid"/>
          </a:ln>
        </p:spPr>
      </p:sp>
      <p:sp>
        <p:nvSpPr>
          <p:cNvPr id="9" name="Text 6"/>
          <p:cNvSpPr/>
          <p:nvPr/>
        </p:nvSpPr>
        <p:spPr>
          <a:xfrm>
            <a:off x="6473547" y="5367457"/>
            <a:ext cx="309205" cy="370284"/>
          </a:xfrm>
          <a:prstGeom prst="rect">
            <a:avLst/>
          </a:prstGeom>
          <a:noFill/>
          <a:ln/>
        </p:spPr>
        <p:txBody>
          <a:bodyPr wrap="none" lIns="0" tIns="0" rIns="0" bIns="0" rtlCol="0" anchor="t"/>
          <a:lstStyle/>
          <a:p>
            <a:pPr algn="ctr" indent="0" marL="0">
              <a:lnSpc>
                <a:spcPts val="2900"/>
              </a:lnSpc>
              <a:buNone/>
            </a:pPr>
            <a:r>
              <a:rPr lang="en-US" sz="2900" b="1" dirty="0">
                <a:solidFill>
                  <a:srgbClr val="333F70"/>
                </a:solidFill>
                <a:latin typeface="Unbounded" pitchFamily="34" charset="0"/>
                <a:ea typeface="Unbounded" pitchFamily="34" charset="-122"/>
                <a:cs typeface="Unbounded" pitchFamily="34" charset="-120"/>
              </a:rPr>
              <a:t>2</a:t>
            </a:r>
            <a:endParaRPr lang="en-US" sz="2900" dirty="0"/>
          </a:p>
        </p:txBody>
      </p:sp>
      <p:sp>
        <p:nvSpPr>
          <p:cNvPr id="10" name="Text 7"/>
          <p:cNvSpPr/>
          <p:nvPr/>
        </p:nvSpPr>
        <p:spPr>
          <a:xfrm>
            <a:off x="7152680" y="5274945"/>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Best Practices</a:t>
            </a:r>
            <a:endParaRPr lang="en-US" sz="2400" dirty="0"/>
          </a:p>
        </p:txBody>
      </p:sp>
      <p:sp>
        <p:nvSpPr>
          <p:cNvPr id="11" name="Text 8"/>
          <p:cNvSpPr/>
          <p:nvPr/>
        </p:nvSpPr>
        <p:spPr>
          <a:xfrm>
            <a:off x="7152680" y="5808821"/>
            <a:ext cx="6613684" cy="1185148"/>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These patterns provide best practices for solving issues related to object creation, structure, and behavior in a way that is adaptable, efficient, and maintainable.</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76287"/>
          </a:xfrm>
          <a:prstGeom prst="rect">
            <a:avLst/>
          </a:prstGeom>
        </p:spPr>
      </p:pic>
      <p:sp>
        <p:nvSpPr>
          <p:cNvPr id="3" name="Text 0"/>
          <p:cNvSpPr/>
          <p:nvPr/>
        </p:nvSpPr>
        <p:spPr>
          <a:xfrm>
            <a:off x="749379" y="3430786"/>
            <a:ext cx="10414754" cy="669131"/>
          </a:xfrm>
          <a:prstGeom prst="rect">
            <a:avLst/>
          </a:prstGeom>
          <a:noFill/>
          <a:ln/>
        </p:spPr>
        <p:txBody>
          <a:bodyPr wrap="none" lIns="0" tIns="0" rIns="0" bIns="0" rtlCol="0" anchor="t"/>
          <a:lstStyle/>
          <a:p>
            <a:pPr indent="0" marL="0">
              <a:lnSpc>
                <a:spcPts val="5250"/>
              </a:lnSpc>
              <a:buNone/>
            </a:pPr>
            <a:r>
              <a:rPr lang="en-US" sz="4200" b="1" dirty="0">
                <a:solidFill>
                  <a:srgbClr val="333F70"/>
                </a:solidFill>
                <a:latin typeface="Unbounded" pitchFamily="34" charset="0"/>
                <a:ea typeface="Unbounded" pitchFamily="34" charset="-122"/>
                <a:cs typeface="Unbounded" pitchFamily="34" charset="-120"/>
              </a:rPr>
              <a:t>Importance of Design Patterns</a:t>
            </a:r>
            <a:endParaRPr lang="en-US" sz="4200" dirty="0"/>
          </a:p>
        </p:txBody>
      </p:sp>
      <p:sp>
        <p:nvSpPr>
          <p:cNvPr id="4" name="Shape 1"/>
          <p:cNvSpPr/>
          <p:nvPr/>
        </p:nvSpPr>
        <p:spPr>
          <a:xfrm>
            <a:off x="749379" y="4421029"/>
            <a:ext cx="6458783" cy="1248728"/>
          </a:xfrm>
          <a:prstGeom prst="roundRect">
            <a:avLst>
              <a:gd name="adj" fmla="val 7201"/>
            </a:avLst>
          </a:prstGeom>
          <a:solidFill>
            <a:srgbClr val="D6F5EE"/>
          </a:solidFill>
          <a:ln w="7620">
            <a:solidFill>
              <a:srgbClr val="BCDBD4"/>
            </a:solidFill>
            <a:prstDash val="solid"/>
          </a:ln>
        </p:spPr>
      </p:sp>
      <p:sp>
        <p:nvSpPr>
          <p:cNvPr id="5" name="Text 2"/>
          <p:cNvSpPr/>
          <p:nvPr/>
        </p:nvSpPr>
        <p:spPr>
          <a:xfrm>
            <a:off x="971074" y="4642723"/>
            <a:ext cx="2942630" cy="334566"/>
          </a:xfrm>
          <a:prstGeom prst="rect">
            <a:avLst/>
          </a:prstGeom>
          <a:noFill/>
          <a:ln/>
        </p:spPr>
        <p:txBody>
          <a:bodyPr wrap="none" lIns="0" tIns="0" rIns="0" bIns="0" rtlCol="0" anchor="t"/>
          <a:lstStyle/>
          <a:p>
            <a:pPr indent="0" marL="0">
              <a:lnSpc>
                <a:spcPts val="2600"/>
              </a:lnSpc>
              <a:buNone/>
            </a:pPr>
            <a:r>
              <a:rPr lang="en-US" sz="2100" b="1" dirty="0">
                <a:solidFill>
                  <a:srgbClr val="333F70"/>
                </a:solidFill>
                <a:latin typeface="Unbounded" pitchFamily="34" charset="0"/>
                <a:ea typeface="Unbounded" pitchFamily="34" charset="-122"/>
                <a:cs typeface="Unbounded" pitchFamily="34" charset="-120"/>
              </a:rPr>
              <a:t>Simplified Coding</a:t>
            </a:r>
            <a:endParaRPr lang="en-US" sz="2100" dirty="0"/>
          </a:p>
        </p:txBody>
      </p:sp>
      <p:sp>
        <p:nvSpPr>
          <p:cNvPr id="6" name="Text 3"/>
          <p:cNvSpPr/>
          <p:nvPr/>
        </p:nvSpPr>
        <p:spPr>
          <a:xfrm>
            <a:off x="971074" y="5105638"/>
            <a:ext cx="6015395" cy="342424"/>
          </a:xfrm>
          <a:prstGeom prst="rect">
            <a:avLst/>
          </a:prstGeom>
          <a:noFill/>
          <a:ln/>
        </p:spPr>
        <p:txBody>
          <a:bodyPr wrap="none" lIns="0" tIns="0" rIns="0" bIns="0" rtlCol="0" anchor="t"/>
          <a:lstStyle/>
          <a:p>
            <a:pPr indent="0" marL="0">
              <a:lnSpc>
                <a:spcPts val="2650"/>
              </a:lnSpc>
              <a:buNone/>
            </a:pPr>
            <a:r>
              <a:rPr lang="en-US" sz="1650" dirty="0">
                <a:solidFill>
                  <a:srgbClr val="333F70"/>
                </a:solidFill>
                <a:latin typeface="Open Sans" pitchFamily="34" charset="0"/>
                <a:ea typeface="Open Sans" pitchFamily="34" charset="-122"/>
                <a:cs typeface="Open Sans" pitchFamily="34" charset="-120"/>
              </a:rPr>
              <a:t>Design patterns can simplify the coding process.</a:t>
            </a:r>
            <a:endParaRPr lang="en-US" sz="1650" dirty="0"/>
          </a:p>
        </p:txBody>
      </p:sp>
      <p:sp>
        <p:nvSpPr>
          <p:cNvPr id="7" name="Shape 4"/>
          <p:cNvSpPr/>
          <p:nvPr/>
        </p:nvSpPr>
        <p:spPr>
          <a:xfrm>
            <a:off x="7422237" y="4421029"/>
            <a:ext cx="6458783" cy="1248728"/>
          </a:xfrm>
          <a:prstGeom prst="roundRect">
            <a:avLst>
              <a:gd name="adj" fmla="val 7201"/>
            </a:avLst>
          </a:prstGeom>
          <a:solidFill>
            <a:srgbClr val="D6F5EE"/>
          </a:solidFill>
          <a:ln w="7620">
            <a:solidFill>
              <a:srgbClr val="BCDBD4"/>
            </a:solidFill>
            <a:prstDash val="solid"/>
          </a:ln>
        </p:spPr>
      </p:sp>
      <p:sp>
        <p:nvSpPr>
          <p:cNvPr id="8" name="Text 5"/>
          <p:cNvSpPr/>
          <p:nvPr/>
        </p:nvSpPr>
        <p:spPr>
          <a:xfrm>
            <a:off x="7643932" y="4642723"/>
            <a:ext cx="4327446" cy="334566"/>
          </a:xfrm>
          <a:prstGeom prst="rect">
            <a:avLst/>
          </a:prstGeom>
          <a:noFill/>
          <a:ln/>
        </p:spPr>
        <p:txBody>
          <a:bodyPr wrap="none" lIns="0" tIns="0" rIns="0" bIns="0" rtlCol="0" anchor="t"/>
          <a:lstStyle/>
          <a:p>
            <a:pPr indent="0" marL="0">
              <a:lnSpc>
                <a:spcPts val="2600"/>
              </a:lnSpc>
              <a:buNone/>
            </a:pPr>
            <a:r>
              <a:rPr lang="en-US" sz="2100" b="1" dirty="0">
                <a:solidFill>
                  <a:srgbClr val="333F70"/>
                </a:solidFill>
                <a:latin typeface="Unbounded" pitchFamily="34" charset="0"/>
                <a:ea typeface="Unbounded" pitchFamily="34" charset="-122"/>
                <a:cs typeface="Unbounded" pitchFamily="34" charset="-120"/>
              </a:rPr>
              <a:t>Enhanced Maintainability</a:t>
            </a:r>
            <a:endParaRPr lang="en-US" sz="2100" dirty="0"/>
          </a:p>
        </p:txBody>
      </p:sp>
      <p:sp>
        <p:nvSpPr>
          <p:cNvPr id="9" name="Text 6"/>
          <p:cNvSpPr/>
          <p:nvPr/>
        </p:nvSpPr>
        <p:spPr>
          <a:xfrm>
            <a:off x="7643932" y="5105638"/>
            <a:ext cx="6015395" cy="342424"/>
          </a:xfrm>
          <a:prstGeom prst="rect">
            <a:avLst/>
          </a:prstGeom>
          <a:noFill/>
          <a:ln/>
        </p:spPr>
        <p:txBody>
          <a:bodyPr wrap="none" lIns="0" tIns="0" rIns="0" bIns="0" rtlCol="0" anchor="t"/>
          <a:lstStyle/>
          <a:p>
            <a:pPr indent="0" marL="0">
              <a:lnSpc>
                <a:spcPts val="2650"/>
              </a:lnSpc>
              <a:buNone/>
            </a:pPr>
            <a:r>
              <a:rPr lang="en-US" sz="1650" dirty="0">
                <a:solidFill>
                  <a:srgbClr val="333F70"/>
                </a:solidFill>
                <a:latin typeface="Open Sans" pitchFamily="34" charset="0"/>
                <a:ea typeface="Open Sans" pitchFamily="34" charset="-122"/>
                <a:cs typeface="Open Sans" pitchFamily="34" charset="-120"/>
              </a:rPr>
              <a:t>Design patterns enhance code maintainability.</a:t>
            </a:r>
            <a:endParaRPr lang="en-US" sz="1650" dirty="0"/>
          </a:p>
        </p:txBody>
      </p:sp>
      <p:sp>
        <p:nvSpPr>
          <p:cNvPr id="10" name="Shape 7"/>
          <p:cNvSpPr/>
          <p:nvPr/>
        </p:nvSpPr>
        <p:spPr>
          <a:xfrm>
            <a:off x="749379" y="5883831"/>
            <a:ext cx="6458783" cy="1591151"/>
          </a:xfrm>
          <a:prstGeom prst="roundRect">
            <a:avLst>
              <a:gd name="adj" fmla="val 5652"/>
            </a:avLst>
          </a:prstGeom>
          <a:solidFill>
            <a:srgbClr val="D6F5EE"/>
          </a:solidFill>
          <a:ln w="7620">
            <a:solidFill>
              <a:srgbClr val="BCDBD4"/>
            </a:solidFill>
            <a:prstDash val="solid"/>
          </a:ln>
        </p:spPr>
      </p:sp>
      <p:sp>
        <p:nvSpPr>
          <p:cNvPr id="11" name="Text 8"/>
          <p:cNvSpPr/>
          <p:nvPr/>
        </p:nvSpPr>
        <p:spPr>
          <a:xfrm>
            <a:off x="971074" y="6105525"/>
            <a:ext cx="3488888" cy="334566"/>
          </a:xfrm>
          <a:prstGeom prst="rect">
            <a:avLst/>
          </a:prstGeom>
          <a:noFill/>
          <a:ln/>
        </p:spPr>
        <p:txBody>
          <a:bodyPr wrap="none" lIns="0" tIns="0" rIns="0" bIns="0" rtlCol="0" anchor="t"/>
          <a:lstStyle/>
          <a:p>
            <a:pPr indent="0" marL="0">
              <a:lnSpc>
                <a:spcPts val="2600"/>
              </a:lnSpc>
              <a:buNone/>
            </a:pPr>
            <a:r>
              <a:rPr lang="en-US" sz="2100" b="1" dirty="0">
                <a:solidFill>
                  <a:srgbClr val="333F70"/>
                </a:solidFill>
                <a:latin typeface="Unbounded" pitchFamily="34" charset="0"/>
                <a:ea typeface="Unbounded" pitchFamily="34" charset="-122"/>
                <a:cs typeface="Unbounded" pitchFamily="34" charset="-120"/>
              </a:rPr>
              <a:t>Promote Code Reuse</a:t>
            </a:r>
            <a:endParaRPr lang="en-US" sz="2100" dirty="0"/>
          </a:p>
        </p:txBody>
      </p:sp>
      <p:sp>
        <p:nvSpPr>
          <p:cNvPr id="12" name="Text 9"/>
          <p:cNvSpPr/>
          <p:nvPr/>
        </p:nvSpPr>
        <p:spPr>
          <a:xfrm>
            <a:off x="971074" y="6568440"/>
            <a:ext cx="6015395" cy="342424"/>
          </a:xfrm>
          <a:prstGeom prst="rect">
            <a:avLst/>
          </a:prstGeom>
          <a:noFill/>
          <a:ln/>
        </p:spPr>
        <p:txBody>
          <a:bodyPr wrap="none" lIns="0" tIns="0" rIns="0" bIns="0" rtlCol="0" anchor="t"/>
          <a:lstStyle/>
          <a:p>
            <a:pPr indent="0" marL="0">
              <a:lnSpc>
                <a:spcPts val="2650"/>
              </a:lnSpc>
              <a:buNone/>
            </a:pPr>
            <a:r>
              <a:rPr lang="en-US" sz="1650" dirty="0">
                <a:solidFill>
                  <a:srgbClr val="333F70"/>
                </a:solidFill>
                <a:latin typeface="Open Sans" pitchFamily="34" charset="0"/>
                <a:ea typeface="Open Sans" pitchFamily="34" charset="-122"/>
                <a:cs typeface="Open Sans" pitchFamily="34" charset="-120"/>
              </a:rPr>
              <a:t>Design patterns promote code reuse.</a:t>
            </a:r>
            <a:endParaRPr lang="en-US" sz="1650" dirty="0"/>
          </a:p>
        </p:txBody>
      </p:sp>
      <p:sp>
        <p:nvSpPr>
          <p:cNvPr id="13" name="Shape 10"/>
          <p:cNvSpPr/>
          <p:nvPr/>
        </p:nvSpPr>
        <p:spPr>
          <a:xfrm>
            <a:off x="7422237" y="5883831"/>
            <a:ext cx="6458783" cy="1591151"/>
          </a:xfrm>
          <a:prstGeom prst="roundRect">
            <a:avLst>
              <a:gd name="adj" fmla="val 5652"/>
            </a:avLst>
          </a:prstGeom>
          <a:solidFill>
            <a:srgbClr val="D6F5EE"/>
          </a:solidFill>
          <a:ln w="7620">
            <a:solidFill>
              <a:srgbClr val="BCDBD4"/>
            </a:solidFill>
            <a:prstDash val="solid"/>
          </a:ln>
        </p:spPr>
      </p:sp>
      <p:sp>
        <p:nvSpPr>
          <p:cNvPr id="14" name="Text 11"/>
          <p:cNvSpPr/>
          <p:nvPr/>
        </p:nvSpPr>
        <p:spPr>
          <a:xfrm>
            <a:off x="7643932" y="6105525"/>
            <a:ext cx="5920502" cy="334566"/>
          </a:xfrm>
          <a:prstGeom prst="rect">
            <a:avLst/>
          </a:prstGeom>
          <a:noFill/>
          <a:ln/>
        </p:spPr>
        <p:txBody>
          <a:bodyPr wrap="none" lIns="0" tIns="0" rIns="0" bIns="0" rtlCol="0" anchor="t"/>
          <a:lstStyle/>
          <a:p>
            <a:pPr indent="0" marL="0">
              <a:lnSpc>
                <a:spcPts val="2600"/>
              </a:lnSpc>
              <a:buNone/>
            </a:pPr>
            <a:r>
              <a:rPr lang="en-US" sz="2100" b="1" dirty="0">
                <a:solidFill>
                  <a:srgbClr val="333F70"/>
                </a:solidFill>
                <a:latin typeface="Unbounded" pitchFamily="34" charset="0"/>
                <a:ea typeface="Unbounded" pitchFamily="34" charset="-122"/>
                <a:cs typeface="Unbounded" pitchFamily="34" charset="-120"/>
              </a:rPr>
              <a:t>Efficient, Scalable, Adaptable Code</a:t>
            </a:r>
            <a:endParaRPr lang="en-US" sz="2100" dirty="0"/>
          </a:p>
        </p:txBody>
      </p:sp>
      <p:sp>
        <p:nvSpPr>
          <p:cNvPr id="15" name="Text 12"/>
          <p:cNvSpPr/>
          <p:nvPr/>
        </p:nvSpPr>
        <p:spPr>
          <a:xfrm>
            <a:off x="7643932" y="6568440"/>
            <a:ext cx="6015395" cy="684848"/>
          </a:xfrm>
          <a:prstGeom prst="rect">
            <a:avLst/>
          </a:prstGeom>
          <a:noFill/>
          <a:ln/>
        </p:spPr>
        <p:txBody>
          <a:bodyPr wrap="square" lIns="0" tIns="0" rIns="0" bIns="0" rtlCol="0" anchor="t"/>
          <a:lstStyle/>
          <a:p>
            <a:pPr indent="0" marL="0">
              <a:lnSpc>
                <a:spcPts val="2650"/>
              </a:lnSpc>
              <a:buNone/>
            </a:pPr>
            <a:r>
              <a:rPr lang="en-US" sz="1650" dirty="0">
                <a:solidFill>
                  <a:srgbClr val="333F70"/>
                </a:solidFill>
                <a:latin typeface="Open Sans" pitchFamily="34" charset="0"/>
                <a:ea typeface="Open Sans" pitchFamily="34" charset="-122"/>
                <a:cs typeface="Open Sans" pitchFamily="34" charset="-120"/>
              </a:rPr>
              <a:t>Design patterns help developers write code that is more efficient, scalable, and adaptable.</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93646" y="867370"/>
            <a:ext cx="7956709" cy="1060133"/>
          </a:xfrm>
          <a:prstGeom prst="rect">
            <a:avLst/>
          </a:prstGeom>
          <a:noFill/>
          <a:ln/>
        </p:spPr>
        <p:txBody>
          <a:bodyPr wrap="square" lIns="0" tIns="0" rIns="0" bIns="0" rtlCol="0" anchor="t"/>
          <a:lstStyle/>
          <a:p>
            <a:pPr indent="0" marL="0">
              <a:lnSpc>
                <a:spcPts val="4150"/>
              </a:lnSpc>
              <a:buNone/>
            </a:pPr>
            <a:r>
              <a:rPr lang="en-US" sz="3300" b="1" dirty="0">
                <a:solidFill>
                  <a:srgbClr val="333F70"/>
                </a:solidFill>
                <a:latin typeface="Unbounded" pitchFamily="34" charset="0"/>
                <a:ea typeface="Unbounded" pitchFamily="34" charset="-122"/>
                <a:cs typeface="Unbounded" pitchFamily="34" charset="-120"/>
              </a:rPr>
              <a:t>Advantages of Using Design Patterns</a:t>
            </a:r>
            <a:endParaRPr lang="en-US" sz="3300" dirty="0"/>
          </a:p>
        </p:txBody>
      </p:sp>
      <p:sp>
        <p:nvSpPr>
          <p:cNvPr id="4" name="Shape 1"/>
          <p:cNvSpPr/>
          <p:nvPr/>
        </p:nvSpPr>
        <p:spPr>
          <a:xfrm>
            <a:off x="593646" y="2181939"/>
            <a:ext cx="7956709" cy="5180171"/>
          </a:xfrm>
          <a:prstGeom prst="roundRect">
            <a:avLst>
              <a:gd name="adj" fmla="val 1375"/>
            </a:avLst>
          </a:prstGeom>
          <a:noFill/>
          <a:ln w="7620">
            <a:solidFill>
              <a:srgbClr val="000000">
                <a:alpha val="8000"/>
              </a:srgbClr>
            </a:solidFill>
            <a:prstDash val="solid"/>
          </a:ln>
        </p:spPr>
      </p:sp>
      <p:sp>
        <p:nvSpPr>
          <p:cNvPr id="5" name="Shape 2"/>
          <p:cNvSpPr/>
          <p:nvPr/>
        </p:nvSpPr>
        <p:spPr>
          <a:xfrm>
            <a:off x="601266" y="2189559"/>
            <a:ext cx="7941469" cy="761524"/>
          </a:xfrm>
          <a:prstGeom prst="rect">
            <a:avLst/>
          </a:prstGeom>
          <a:solidFill>
            <a:srgbClr val="FFFFFF">
              <a:alpha val="4000"/>
            </a:srgbClr>
          </a:solidFill>
          <a:ln/>
        </p:spPr>
      </p:sp>
      <p:sp>
        <p:nvSpPr>
          <p:cNvPr id="6" name="Text 3"/>
          <p:cNvSpPr/>
          <p:nvPr/>
        </p:nvSpPr>
        <p:spPr>
          <a:xfrm>
            <a:off x="770811" y="2298859"/>
            <a:ext cx="3627834" cy="271463"/>
          </a:xfrm>
          <a:prstGeom prst="rect">
            <a:avLst/>
          </a:prstGeom>
          <a:noFill/>
          <a:ln/>
        </p:spPr>
        <p:txBody>
          <a:bodyPr wrap="non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Code Reusability</a:t>
            </a:r>
            <a:endParaRPr lang="en-US" sz="1300" dirty="0"/>
          </a:p>
        </p:txBody>
      </p:sp>
      <p:sp>
        <p:nvSpPr>
          <p:cNvPr id="7" name="Text 4"/>
          <p:cNvSpPr/>
          <p:nvPr/>
        </p:nvSpPr>
        <p:spPr>
          <a:xfrm>
            <a:off x="4745355" y="2298859"/>
            <a:ext cx="3627834" cy="542925"/>
          </a:xfrm>
          <a:prstGeom prst="rect">
            <a:avLst/>
          </a:prstGeom>
          <a:noFill/>
          <a:ln/>
        </p:spPr>
        <p:txBody>
          <a:bodyPr wrap="squar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One of the main advantages of using design patterns is code reusability.</a:t>
            </a:r>
            <a:endParaRPr lang="en-US" sz="1300" dirty="0"/>
          </a:p>
        </p:txBody>
      </p:sp>
      <p:sp>
        <p:nvSpPr>
          <p:cNvPr id="8" name="Shape 5"/>
          <p:cNvSpPr/>
          <p:nvPr/>
        </p:nvSpPr>
        <p:spPr>
          <a:xfrm>
            <a:off x="601266" y="2951083"/>
            <a:ext cx="7941469" cy="1032986"/>
          </a:xfrm>
          <a:prstGeom prst="rect">
            <a:avLst/>
          </a:prstGeom>
          <a:solidFill>
            <a:srgbClr val="000000">
              <a:alpha val="4000"/>
            </a:srgbClr>
          </a:solidFill>
          <a:ln/>
        </p:spPr>
      </p:sp>
      <p:sp>
        <p:nvSpPr>
          <p:cNvPr id="9" name="Text 6"/>
          <p:cNvSpPr/>
          <p:nvPr/>
        </p:nvSpPr>
        <p:spPr>
          <a:xfrm>
            <a:off x="770811" y="3060383"/>
            <a:ext cx="3627834" cy="271463"/>
          </a:xfrm>
          <a:prstGeom prst="rect">
            <a:avLst/>
          </a:prstGeom>
          <a:noFill/>
          <a:ln/>
        </p:spPr>
        <p:txBody>
          <a:bodyPr wrap="non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Scalability</a:t>
            </a:r>
            <a:endParaRPr lang="en-US" sz="1300" dirty="0"/>
          </a:p>
        </p:txBody>
      </p:sp>
      <p:sp>
        <p:nvSpPr>
          <p:cNvPr id="10" name="Text 7"/>
          <p:cNvSpPr/>
          <p:nvPr/>
        </p:nvSpPr>
        <p:spPr>
          <a:xfrm>
            <a:off x="4745355" y="3060383"/>
            <a:ext cx="3627834" cy="814388"/>
          </a:xfrm>
          <a:prstGeom prst="rect">
            <a:avLst/>
          </a:prstGeom>
          <a:noFill/>
          <a:ln/>
        </p:spPr>
        <p:txBody>
          <a:bodyPr wrap="squar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Design patterns allow for scalability in applications, as they provide a structured approach to writing code.</a:t>
            </a:r>
            <a:endParaRPr lang="en-US" sz="1300" dirty="0"/>
          </a:p>
        </p:txBody>
      </p:sp>
      <p:sp>
        <p:nvSpPr>
          <p:cNvPr id="11" name="Shape 8"/>
          <p:cNvSpPr/>
          <p:nvPr/>
        </p:nvSpPr>
        <p:spPr>
          <a:xfrm>
            <a:off x="601266" y="3984069"/>
            <a:ext cx="7941469" cy="1032986"/>
          </a:xfrm>
          <a:prstGeom prst="rect">
            <a:avLst/>
          </a:prstGeom>
          <a:solidFill>
            <a:srgbClr val="FFFFFF">
              <a:alpha val="4000"/>
            </a:srgbClr>
          </a:solidFill>
          <a:ln/>
        </p:spPr>
      </p:sp>
      <p:sp>
        <p:nvSpPr>
          <p:cNvPr id="12" name="Text 9"/>
          <p:cNvSpPr/>
          <p:nvPr/>
        </p:nvSpPr>
        <p:spPr>
          <a:xfrm>
            <a:off x="770811" y="4093369"/>
            <a:ext cx="3627834" cy="271463"/>
          </a:xfrm>
          <a:prstGeom prst="rect">
            <a:avLst/>
          </a:prstGeom>
          <a:noFill/>
          <a:ln/>
        </p:spPr>
        <p:txBody>
          <a:bodyPr wrap="non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Simplified Testing and Debugging</a:t>
            </a:r>
            <a:endParaRPr lang="en-US" sz="1300" dirty="0"/>
          </a:p>
        </p:txBody>
      </p:sp>
      <p:sp>
        <p:nvSpPr>
          <p:cNvPr id="13" name="Text 10"/>
          <p:cNvSpPr/>
          <p:nvPr/>
        </p:nvSpPr>
        <p:spPr>
          <a:xfrm>
            <a:off x="4745355" y="4093369"/>
            <a:ext cx="3627834" cy="814388"/>
          </a:xfrm>
          <a:prstGeom prst="rect">
            <a:avLst/>
          </a:prstGeom>
          <a:noFill/>
          <a:ln/>
        </p:spPr>
        <p:txBody>
          <a:bodyPr wrap="squar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Design patterns help create modular and testable code by breaking down functionality into well-defined units.</a:t>
            </a:r>
            <a:endParaRPr lang="en-US" sz="1300" dirty="0"/>
          </a:p>
        </p:txBody>
      </p:sp>
      <p:sp>
        <p:nvSpPr>
          <p:cNvPr id="14" name="Shape 11"/>
          <p:cNvSpPr/>
          <p:nvPr/>
        </p:nvSpPr>
        <p:spPr>
          <a:xfrm>
            <a:off x="601266" y="5017056"/>
            <a:ext cx="7941469" cy="1032986"/>
          </a:xfrm>
          <a:prstGeom prst="rect">
            <a:avLst/>
          </a:prstGeom>
          <a:solidFill>
            <a:srgbClr val="000000">
              <a:alpha val="4000"/>
            </a:srgbClr>
          </a:solidFill>
          <a:ln/>
        </p:spPr>
      </p:sp>
      <p:sp>
        <p:nvSpPr>
          <p:cNvPr id="15" name="Text 12"/>
          <p:cNvSpPr/>
          <p:nvPr/>
        </p:nvSpPr>
        <p:spPr>
          <a:xfrm>
            <a:off x="770811" y="5126355"/>
            <a:ext cx="3627834" cy="271463"/>
          </a:xfrm>
          <a:prstGeom prst="rect">
            <a:avLst/>
          </a:prstGeom>
          <a:noFill/>
          <a:ln/>
        </p:spPr>
        <p:txBody>
          <a:bodyPr wrap="non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Maintainability</a:t>
            </a:r>
            <a:endParaRPr lang="en-US" sz="1300" dirty="0"/>
          </a:p>
        </p:txBody>
      </p:sp>
      <p:sp>
        <p:nvSpPr>
          <p:cNvPr id="16" name="Text 13"/>
          <p:cNvSpPr/>
          <p:nvPr/>
        </p:nvSpPr>
        <p:spPr>
          <a:xfrm>
            <a:off x="4745355" y="5126355"/>
            <a:ext cx="3627834" cy="814388"/>
          </a:xfrm>
          <a:prstGeom prst="rect">
            <a:avLst/>
          </a:prstGeom>
          <a:noFill/>
          <a:ln/>
        </p:spPr>
        <p:txBody>
          <a:bodyPr wrap="squar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Using design patterns can make code more maintainable, as they provide a standardized approach to solving problems.</a:t>
            </a:r>
            <a:endParaRPr lang="en-US" sz="1300" dirty="0"/>
          </a:p>
        </p:txBody>
      </p:sp>
      <p:sp>
        <p:nvSpPr>
          <p:cNvPr id="17" name="Shape 14"/>
          <p:cNvSpPr/>
          <p:nvPr/>
        </p:nvSpPr>
        <p:spPr>
          <a:xfrm>
            <a:off x="601266" y="6050042"/>
            <a:ext cx="7941469" cy="1304449"/>
          </a:xfrm>
          <a:prstGeom prst="rect">
            <a:avLst/>
          </a:prstGeom>
          <a:solidFill>
            <a:srgbClr val="FFFFFF">
              <a:alpha val="4000"/>
            </a:srgbClr>
          </a:solidFill>
          <a:ln/>
        </p:spPr>
      </p:sp>
      <p:sp>
        <p:nvSpPr>
          <p:cNvPr id="18" name="Text 15"/>
          <p:cNvSpPr/>
          <p:nvPr/>
        </p:nvSpPr>
        <p:spPr>
          <a:xfrm>
            <a:off x="770811" y="6159341"/>
            <a:ext cx="3627834" cy="271463"/>
          </a:xfrm>
          <a:prstGeom prst="rect">
            <a:avLst/>
          </a:prstGeom>
          <a:noFill/>
          <a:ln/>
        </p:spPr>
        <p:txBody>
          <a:bodyPr wrap="non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Reduced Errors</a:t>
            </a:r>
            <a:endParaRPr lang="en-US" sz="1300" dirty="0"/>
          </a:p>
        </p:txBody>
      </p:sp>
      <p:sp>
        <p:nvSpPr>
          <p:cNvPr id="19" name="Text 16"/>
          <p:cNvSpPr/>
          <p:nvPr/>
        </p:nvSpPr>
        <p:spPr>
          <a:xfrm>
            <a:off x="4745355" y="6159341"/>
            <a:ext cx="3627834" cy="1085850"/>
          </a:xfrm>
          <a:prstGeom prst="rect">
            <a:avLst/>
          </a:prstGeom>
          <a:noFill/>
          <a:ln/>
        </p:spPr>
        <p:txBody>
          <a:bodyPr wrap="square" lIns="0" tIns="0" rIns="0" bIns="0" rtlCol="0" anchor="t"/>
          <a:lstStyle/>
          <a:p>
            <a:pPr indent="0" marL="0">
              <a:lnSpc>
                <a:spcPts val="2100"/>
              </a:lnSpc>
              <a:buNone/>
            </a:pPr>
            <a:r>
              <a:rPr lang="en-US" sz="1300" dirty="0">
                <a:solidFill>
                  <a:srgbClr val="333F70"/>
                </a:solidFill>
                <a:latin typeface="Open Sans" pitchFamily="34" charset="0"/>
                <a:ea typeface="Open Sans" pitchFamily="34" charset="-122"/>
                <a:cs typeface="Open Sans" pitchFamily="34" charset="-120"/>
              </a:rPr>
              <a:t>Design patterns are tried and tested solutions to common problems. By using these patterns, developers can avoid common errors and pitfalls.</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05101" y="634484"/>
            <a:ext cx="9295567" cy="718899"/>
          </a:xfrm>
          <a:prstGeom prst="rect">
            <a:avLst/>
          </a:prstGeom>
          <a:noFill/>
          <a:ln/>
        </p:spPr>
        <p:txBody>
          <a:bodyPr wrap="none" lIns="0" tIns="0" rIns="0" bIns="0" rtlCol="0" anchor="t"/>
          <a:lstStyle/>
          <a:p>
            <a:pPr indent="0" marL="0">
              <a:lnSpc>
                <a:spcPts val="5650"/>
              </a:lnSpc>
              <a:buNone/>
            </a:pPr>
            <a:r>
              <a:rPr lang="en-US" sz="4500" b="1" dirty="0">
                <a:solidFill>
                  <a:srgbClr val="333F70"/>
                </a:solidFill>
                <a:latin typeface="Unbounded" pitchFamily="34" charset="0"/>
                <a:ea typeface="Unbounded" pitchFamily="34" charset="-122"/>
                <a:cs typeface="Unbounded" pitchFamily="34" charset="-120"/>
              </a:rPr>
              <a:t>Common Design Patterns</a:t>
            </a:r>
            <a:endParaRPr lang="en-US" sz="4500" dirty="0"/>
          </a:p>
        </p:txBody>
      </p:sp>
      <p:sp>
        <p:nvSpPr>
          <p:cNvPr id="3" name="Shape 1"/>
          <p:cNvSpPr/>
          <p:nvPr/>
        </p:nvSpPr>
        <p:spPr>
          <a:xfrm>
            <a:off x="805101" y="2072164"/>
            <a:ext cx="517565" cy="517565"/>
          </a:xfrm>
          <a:prstGeom prst="roundRect">
            <a:avLst>
              <a:gd name="adj" fmla="val 18669"/>
            </a:avLst>
          </a:prstGeom>
          <a:solidFill>
            <a:srgbClr val="D6F5EE"/>
          </a:solidFill>
          <a:ln w="7620">
            <a:solidFill>
              <a:srgbClr val="BCDBD4"/>
            </a:solidFill>
            <a:prstDash val="solid"/>
          </a:ln>
        </p:spPr>
      </p:sp>
      <p:sp>
        <p:nvSpPr>
          <p:cNvPr id="4" name="Text 2"/>
          <p:cNvSpPr/>
          <p:nvPr/>
        </p:nvSpPr>
        <p:spPr>
          <a:xfrm>
            <a:off x="974169" y="2158365"/>
            <a:ext cx="179427" cy="345043"/>
          </a:xfrm>
          <a:prstGeom prst="rect">
            <a:avLst/>
          </a:prstGeom>
          <a:noFill/>
          <a:ln/>
        </p:spPr>
        <p:txBody>
          <a:bodyPr wrap="none" lIns="0" tIns="0" rIns="0" bIns="0" rtlCol="0" anchor="t"/>
          <a:lstStyle/>
          <a:p>
            <a:pPr algn="ctr" indent="0" marL="0">
              <a:lnSpc>
                <a:spcPts val="2700"/>
              </a:lnSpc>
              <a:buNone/>
            </a:pPr>
            <a:r>
              <a:rPr lang="en-US" sz="2700" b="1" dirty="0">
                <a:solidFill>
                  <a:srgbClr val="333F70"/>
                </a:solidFill>
                <a:latin typeface="Unbounded" pitchFamily="34" charset="0"/>
                <a:ea typeface="Unbounded" pitchFamily="34" charset="-122"/>
                <a:cs typeface="Unbounded" pitchFamily="34" charset="-120"/>
              </a:rPr>
              <a:t>1</a:t>
            </a:r>
            <a:endParaRPr lang="en-US" sz="2700" dirty="0"/>
          </a:p>
        </p:txBody>
      </p:sp>
      <p:sp>
        <p:nvSpPr>
          <p:cNvPr id="5" name="Text 3"/>
          <p:cNvSpPr/>
          <p:nvPr/>
        </p:nvSpPr>
        <p:spPr>
          <a:xfrm>
            <a:off x="1552694" y="2072164"/>
            <a:ext cx="3439120" cy="718661"/>
          </a:xfrm>
          <a:prstGeom prst="rect">
            <a:avLst/>
          </a:prstGeom>
          <a:noFill/>
          <a:ln/>
        </p:spPr>
        <p:txBody>
          <a:bodyPr wrap="square" lIns="0" tIns="0" rIns="0" bIns="0" rtlCol="0" anchor="t"/>
          <a:lstStyle/>
          <a:p>
            <a:pPr indent="0" marL="0">
              <a:lnSpc>
                <a:spcPts val="2800"/>
              </a:lnSpc>
              <a:buNone/>
            </a:pPr>
            <a:r>
              <a:rPr lang="en-US" sz="2250" b="1" dirty="0">
                <a:solidFill>
                  <a:srgbClr val="333F70"/>
                </a:solidFill>
                <a:latin typeface="Unbounded" pitchFamily="34" charset="0"/>
                <a:ea typeface="Unbounded" pitchFamily="34" charset="-122"/>
                <a:cs typeface="Unbounded" pitchFamily="34" charset="-120"/>
              </a:rPr>
              <a:t>MVC (Model-View-Controller) Pattern</a:t>
            </a:r>
            <a:endParaRPr lang="en-US" sz="2250" dirty="0"/>
          </a:p>
        </p:txBody>
      </p:sp>
      <p:sp>
        <p:nvSpPr>
          <p:cNvPr id="6" name="Text 4"/>
          <p:cNvSpPr/>
          <p:nvPr/>
        </p:nvSpPr>
        <p:spPr>
          <a:xfrm>
            <a:off x="1552694" y="2928818"/>
            <a:ext cx="3439120" cy="1472089"/>
          </a:xfrm>
          <a:prstGeom prst="rect">
            <a:avLst/>
          </a:prstGeom>
          <a:noFill/>
          <a:ln/>
        </p:spPr>
        <p:txBody>
          <a:bodyPr wrap="square" lIns="0" tIns="0" rIns="0" bIns="0" rtlCol="0" anchor="t"/>
          <a:lstStyle/>
          <a:p>
            <a:pPr indent="0" marL="0">
              <a:lnSpc>
                <a:spcPts val="2850"/>
              </a:lnSpc>
              <a:buNone/>
            </a:pPr>
            <a:r>
              <a:rPr lang="en-US" sz="1800" dirty="0">
                <a:solidFill>
                  <a:srgbClr val="333F70"/>
                </a:solidFill>
                <a:latin typeface="Open Sans" pitchFamily="34" charset="0"/>
                <a:ea typeface="Open Sans" pitchFamily="34" charset="-122"/>
                <a:cs typeface="Open Sans" pitchFamily="34" charset="-120"/>
              </a:rPr>
              <a:t>Separates an application into three interconnected components: Model, View, and Controller.</a:t>
            </a:r>
            <a:endParaRPr lang="en-US" sz="1800" dirty="0"/>
          </a:p>
        </p:txBody>
      </p:sp>
      <p:sp>
        <p:nvSpPr>
          <p:cNvPr id="7" name="Shape 5"/>
          <p:cNvSpPr/>
          <p:nvPr/>
        </p:nvSpPr>
        <p:spPr>
          <a:xfrm>
            <a:off x="5221843" y="2072164"/>
            <a:ext cx="517565" cy="517565"/>
          </a:xfrm>
          <a:prstGeom prst="roundRect">
            <a:avLst>
              <a:gd name="adj" fmla="val 18669"/>
            </a:avLst>
          </a:prstGeom>
          <a:solidFill>
            <a:srgbClr val="D6F5EE"/>
          </a:solidFill>
          <a:ln w="7620">
            <a:solidFill>
              <a:srgbClr val="BCDBD4"/>
            </a:solidFill>
            <a:prstDash val="solid"/>
          </a:ln>
        </p:spPr>
      </p:sp>
      <p:sp>
        <p:nvSpPr>
          <p:cNvPr id="8" name="Text 6"/>
          <p:cNvSpPr/>
          <p:nvPr/>
        </p:nvSpPr>
        <p:spPr>
          <a:xfrm>
            <a:off x="5336619" y="2158365"/>
            <a:ext cx="288012" cy="345043"/>
          </a:xfrm>
          <a:prstGeom prst="rect">
            <a:avLst/>
          </a:prstGeom>
          <a:noFill/>
          <a:ln/>
        </p:spPr>
        <p:txBody>
          <a:bodyPr wrap="none" lIns="0" tIns="0" rIns="0" bIns="0" rtlCol="0" anchor="t"/>
          <a:lstStyle/>
          <a:p>
            <a:pPr algn="ctr" indent="0" marL="0">
              <a:lnSpc>
                <a:spcPts val="2700"/>
              </a:lnSpc>
              <a:buNone/>
            </a:pPr>
            <a:r>
              <a:rPr lang="en-US" sz="2700" b="1" dirty="0">
                <a:solidFill>
                  <a:srgbClr val="333F70"/>
                </a:solidFill>
                <a:latin typeface="Unbounded" pitchFamily="34" charset="0"/>
                <a:ea typeface="Unbounded" pitchFamily="34" charset="-122"/>
                <a:cs typeface="Unbounded" pitchFamily="34" charset="-120"/>
              </a:rPr>
              <a:t>2</a:t>
            </a:r>
            <a:endParaRPr lang="en-US" sz="2700" dirty="0"/>
          </a:p>
        </p:txBody>
      </p:sp>
      <p:sp>
        <p:nvSpPr>
          <p:cNvPr id="9" name="Text 7"/>
          <p:cNvSpPr/>
          <p:nvPr/>
        </p:nvSpPr>
        <p:spPr>
          <a:xfrm>
            <a:off x="5969437" y="2072164"/>
            <a:ext cx="3439120" cy="718661"/>
          </a:xfrm>
          <a:prstGeom prst="rect">
            <a:avLst/>
          </a:prstGeom>
          <a:noFill/>
          <a:ln/>
        </p:spPr>
        <p:txBody>
          <a:bodyPr wrap="square" lIns="0" tIns="0" rIns="0" bIns="0" rtlCol="0" anchor="t"/>
          <a:lstStyle/>
          <a:p>
            <a:pPr indent="0" marL="0">
              <a:lnSpc>
                <a:spcPts val="2800"/>
              </a:lnSpc>
              <a:buNone/>
            </a:pPr>
            <a:r>
              <a:rPr lang="en-US" sz="2250" b="1" dirty="0">
                <a:solidFill>
                  <a:srgbClr val="333F70"/>
                </a:solidFill>
                <a:latin typeface="Unbounded" pitchFamily="34" charset="0"/>
                <a:ea typeface="Unbounded" pitchFamily="34" charset="-122"/>
                <a:cs typeface="Unbounded" pitchFamily="34" charset="-120"/>
              </a:rPr>
              <a:t>Repository Pattern</a:t>
            </a:r>
            <a:endParaRPr lang="en-US" sz="2250" dirty="0"/>
          </a:p>
        </p:txBody>
      </p:sp>
      <p:sp>
        <p:nvSpPr>
          <p:cNvPr id="10" name="Text 8"/>
          <p:cNvSpPr/>
          <p:nvPr/>
        </p:nvSpPr>
        <p:spPr>
          <a:xfrm>
            <a:off x="5969437" y="2928818"/>
            <a:ext cx="3439120" cy="2208133"/>
          </a:xfrm>
          <a:prstGeom prst="rect">
            <a:avLst/>
          </a:prstGeom>
          <a:noFill/>
          <a:ln/>
        </p:spPr>
        <p:txBody>
          <a:bodyPr wrap="square" lIns="0" tIns="0" rIns="0" bIns="0" rtlCol="0" anchor="t"/>
          <a:lstStyle/>
          <a:p>
            <a:pPr indent="0" marL="0">
              <a:lnSpc>
                <a:spcPts val="2850"/>
              </a:lnSpc>
              <a:buNone/>
            </a:pPr>
            <a:r>
              <a:rPr lang="en-US" sz="1800" dirty="0">
                <a:solidFill>
                  <a:srgbClr val="333F70"/>
                </a:solidFill>
                <a:latin typeface="Open Sans" pitchFamily="34" charset="0"/>
                <a:ea typeface="Open Sans" pitchFamily="34" charset="-122"/>
                <a:cs typeface="Open Sans" pitchFamily="34" charset="-120"/>
              </a:rPr>
              <a:t>Encapsulation of data access logic enables the application to interact with a repository, rather than directly with the database or external data sources.</a:t>
            </a:r>
            <a:endParaRPr lang="en-US" sz="1800" dirty="0"/>
          </a:p>
        </p:txBody>
      </p:sp>
      <p:sp>
        <p:nvSpPr>
          <p:cNvPr id="11" name="Shape 9"/>
          <p:cNvSpPr/>
          <p:nvPr/>
        </p:nvSpPr>
        <p:spPr>
          <a:xfrm>
            <a:off x="9638586" y="2072164"/>
            <a:ext cx="517565" cy="517565"/>
          </a:xfrm>
          <a:prstGeom prst="roundRect">
            <a:avLst>
              <a:gd name="adj" fmla="val 18669"/>
            </a:avLst>
          </a:prstGeom>
          <a:solidFill>
            <a:srgbClr val="D6F5EE"/>
          </a:solidFill>
          <a:ln w="7620">
            <a:solidFill>
              <a:srgbClr val="BCDBD4"/>
            </a:solidFill>
            <a:prstDash val="solid"/>
          </a:ln>
        </p:spPr>
      </p:sp>
      <p:sp>
        <p:nvSpPr>
          <p:cNvPr id="12" name="Text 10"/>
          <p:cNvSpPr/>
          <p:nvPr/>
        </p:nvSpPr>
        <p:spPr>
          <a:xfrm>
            <a:off x="9752648" y="2158365"/>
            <a:ext cx="289441" cy="345043"/>
          </a:xfrm>
          <a:prstGeom prst="rect">
            <a:avLst/>
          </a:prstGeom>
          <a:noFill/>
          <a:ln/>
        </p:spPr>
        <p:txBody>
          <a:bodyPr wrap="none" lIns="0" tIns="0" rIns="0" bIns="0" rtlCol="0" anchor="t"/>
          <a:lstStyle/>
          <a:p>
            <a:pPr algn="ctr" indent="0" marL="0">
              <a:lnSpc>
                <a:spcPts val="2700"/>
              </a:lnSpc>
              <a:buNone/>
            </a:pPr>
            <a:r>
              <a:rPr lang="en-US" sz="2700" b="1" dirty="0">
                <a:solidFill>
                  <a:srgbClr val="333F70"/>
                </a:solidFill>
                <a:latin typeface="Unbounded" pitchFamily="34" charset="0"/>
                <a:ea typeface="Unbounded" pitchFamily="34" charset="-122"/>
                <a:cs typeface="Unbounded" pitchFamily="34" charset="-120"/>
              </a:rPr>
              <a:t>3</a:t>
            </a:r>
            <a:endParaRPr lang="en-US" sz="2700" dirty="0"/>
          </a:p>
        </p:txBody>
      </p:sp>
      <p:sp>
        <p:nvSpPr>
          <p:cNvPr id="13" name="Text 11"/>
          <p:cNvSpPr/>
          <p:nvPr/>
        </p:nvSpPr>
        <p:spPr>
          <a:xfrm>
            <a:off x="10386179" y="2072164"/>
            <a:ext cx="3439120" cy="718661"/>
          </a:xfrm>
          <a:prstGeom prst="rect">
            <a:avLst/>
          </a:prstGeom>
          <a:noFill/>
          <a:ln/>
        </p:spPr>
        <p:txBody>
          <a:bodyPr wrap="square" lIns="0" tIns="0" rIns="0" bIns="0" rtlCol="0" anchor="t"/>
          <a:lstStyle/>
          <a:p>
            <a:pPr indent="0" marL="0">
              <a:lnSpc>
                <a:spcPts val="2800"/>
              </a:lnSpc>
              <a:buNone/>
            </a:pPr>
            <a:r>
              <a:rPr lang="en-US" sz="2250" b="1" dirty="0">
                <a:solidFill>
                  <a:srgbClr val="333F70"/>
                </a:solidFill>
                <a:latin typeface="Unbounded" pitchFamily="34" charset="0"/>
                <a:ea typeface="Unbounded" pitchFamily="34" charset="-122"/>
                <a:cs typeface="Unbounded" pitchFamily="34" charset="-120"/>
              </a:rPr>
              <a:t>Dependency Injection Pattern</a:t>
            </a:r>
            <a:endParaRPr lang="en-US" sz="2250" dirty="0"/>
          </a:p>
        </p:txBody>
      </p:sp>
      <p:sp>
        <p:nvSpPr>
          <p:cNvPr id="14" name="Text 12"/>
          <p:cNvSpPr/>
          <p:nvPr/>
        </p:nvSpPr>
        <p:spPr>
          <a:xfrm>
            <a:off x="10386179" y="2928818"/>
            <a:ext cx="3439120" cy="1840111"/>
          </a:xfrm>
          <a:prstGeom prst="rect">
            <a:avLst/>
          </a:prstGeom>
          <a:noFill/>
          <a:ln/>
        </p:spPr>
        <p:txBody>
          <a:bodyPr wrap="square" lIns="0" tIns="0" rIns="0" bIns="0" rtlCol="0" anchor="t"/>
          <a:lstStyle/>
          <a:p>
            <a:pPr indent="0" marL="0">
              <a:lnSpc>
                <a:spcPts val="2850"/>
              </a:lnSpc>
              <a:buNone/>
            </a:pPr>
            <a:r>
              <a:rPr lang="en-US" sz="1800" dirty="0">
                <a:solidFill>
                  <a:srgbClr val="333F70"/>
                </a:solidFill>
                <a:latin typeface="Open Sans" pitchFamily="34" charset="0"/>
                <a:ea typeface="Open Sans" pitchFamily="34" charset="-122"/>
                <a:cs typeface="Open Sans" pitchFamily="34" charset="-120"/>
              </a:rPr>
              <a:t>Promotes loose coupling by injecting dependencies (like services or objects) into a class rather than letting the class instantiate them itself.</a:t>
            </a:r>
            <a:endParaRPr lang="en-US" sz="1800" dirty="0"/>
          </a:p>
        </p:txBody>
      </p:sp>
      <p:sp>
        <p:nvSpPr>
          <p:cNvPr id="15" name="Shape 13"/>
          <p:cNvSpPr/>
          <p:nvPr/>
        </p:nvSpPr>
        <p:spPr>
          <a:xfrm>
            <a:off x="805101" y="5625703"/>
            <a:ext cx="517565" cy="517565"/>
          </a:xfrm>
          <a:prstGeom prst="roundRect">
            <a:avLst>
              <a:gd name="adj" fmla="val 18669"/>
            </a:avLst>
          </a:prstGeom>
          <a:solidFill>
            <a:srgbClr val="D6F5EE"/>
          </a:solidFill>
          <a:ln w="7620">
            <a:solidFill>
              <a:srgbClr val="BCDBD4"/>
            </a:solidFill>
            <a:prstDash val="solid"/>
          </a:ln>
        </p:spPr>
      </p:sp>
      <p:sp>
        <p:nvSpPr>
          <p:cNvPr id="16" name="Text 14"/>
          <p:cNvSpPr/>
          <p:nvPr/>
        </p:nvSpPr>
        <p:spPr>
          <a:xfrm>
            <a:off x="915353" y="5711904"/>
            <a:ext cx="297061" cy="345043"/>
          </a:xfrm>
          <a:prstGeom prst="rect">
            <a:avLst/>
          </a:prstGeom>
          <a:noFill/>
          <a:ln/>
        </p:spPr>
        <p:txBody>
          <a:bodyPr wrap="none" lIns="0" tIns="0" rIns="0" bIns="0" rtlCol="0" anchor="t"/>
          <a:lstStyle/>
          <a:p>
            <a:pPr algn="ctr" indent="0" marL="0">
              <a:lnSpc>
                <a:spcPts val="2700"/>
              </a:lnSpc>
              <a:buNone/>
            </a:pPr>
            <a:r>
              <a:rPr lang="en-US" sz="2700" b="1" dirty="0">
                <a:solidFill>
                  <a:srgbClr val="333F70"/>
                </a:solidFill>
                <a:latin typeface="Unbounded" pitchFamily="34" charset="0"/>
                <a:ea typeface="Unbounded" pitchFamily="34" charset="-122"/>
                <a:cs typeface="Unbounded" pitchFamily="34" charset="-120"/>
              </a:rPr>
              <a:t>4</a:t>
            </a:r>
            <a:endParaRPr lang="en-US" sz="2700" dirty="0"/>
          </a:p>
        </p:txBody>
      </p:sp>
      <p:sp>
        <p:nvSpPr>
          <p:cNvPr id="17" name="Text 15"/>
          <p:cNvSpPr/>
          <p:nvPr/>
        </p:nvSpPr>
        <p:spPr>
          <a:xfrm>
            <a:off x="1552694" y="5625703"/>
            <a:ext cx="3143250" cy="359331"/>
          </a:xfrm>
          <a:prstGeom prst="rect">
            <a:avLst/>
          </a:prstGeom>
          <a:noFill/>
          <a:ln/>
        </p:spPr>
        <p:txBody>
          <a:bodyPr wrap="none" lIns="0" tIns="0" rIns="0" bIns="0" rtlCol="0" anchor="t"/>
          <a:lstStyle/>
          <a:p>
            <a:pPr indent="0" marL="0">
              <a:lnSpc>
                <a:spcPts val="2800"/>
              </a:lnSpc>
              <a:buNone/>
            </a:pPr>
            <a:r>
              <a:rPr lang="en-US" sz="2250" b="1" dirty="0">
                <a:solidFill>
                  <a:srgbClr val="333F70"/>
                </a:solidFill>
                <a:latin typeface="Unbounded" pitchFamily="34" charset="0"/>
                <a:ea typeface="Unbounded" pitchFamily="34" charset="-122"/>
                <a:cs typeface="Unbounded" pitchFamily="34" charset="-120"/>
              </a:rPr>
              <a:t>Observer Pattern</a:t>
            </a:r>
            <a:endParaRPr lang="en-US" sz="2250" dirty="0"/>
          </a:p>
        </p:txBody>
      </p:sp>
      <p:sp>
        <p:nvSpPr>
          <p:cNvPr id="18" name="Text 16"/>
          <p:cNvSpPr/>
          <p:nvPr/>
        </p:nvSpPr>
        <p:spPr>
          <a:xfrm>
            <a:off x="1552694" y="6123027"/>
            <a:ext cx="5647492" cy="1472089"/>
          </a:xfrm>
          <a:prstGeom prst="rect">
            <a:avLst/>
          </a:prstGeom>
          <a:noFill/>
          <a:ln/>
        </p:spPr>
        <p:txBody>
          <a:bodyPr wrap="square" lIns="0" tIns="0" rIns="0" bIns="0" rtlCol="0" anchor="t"/>
          <a:lstStyle/>
          <a:p>
            <a:pPr indent="0" marL="0">
              <a:lnSpc>
                <a:spcPts val="2850"/>
              </a:lnSpc>
              <a:buNone/>
            </a:pPr>
            <a:r>
              <a:rPr lang="en-US" sz="1800" dirty="0">
                <a:solidFill>
                  <a:srgbClr val="333F70"/>
                </a:solidFill>
                <a:latin typeface="Open Sans" pitchFamily="34" charset="0"/>
                <a:ea typeface="Open Sans" pitchFamily="34" charset="-122"/>
                <a:cs typeface="Open Sans" pitchFamily="34" charset="-120"/>
              </a:rPr>
              <a:t>Establishes a one-to-many dependency between objects. When the state of the subject changes, all dependent observers are notified and updated automatically.</a:t>
            </a:r>
            <a:endParaRPr lang="en-US" sz="1800" dirty="0"/>
          </a:p>
        </p:txBody>
      </p:sp>
      <p:sp>
        <p:nvSpPr>
          <p:cNvPr id="19" name="Shape 17"/>
          <p:cNvSpPr/>
          <p:nvPr/>
        </p:nvSpPr>
        <p:spPr>
          <a:xfrm>
            <a:off x="7430214" y="5625703"/>
            <a:ext cx="517565" cy="517565"/>
          </a:xfrm>
          <a:prstGeom prst="roundRect">
            <a:avLst>
              <a:gd name="adj" fmla="val 18669"/>
            </a:avLst>
          </a:prstGeom>
          <a:solidFill>
            <a:srgbClr val="D6F5EE"/>
          </a:solidFill>
          <a:ln w="7620">
            <a:solidFill>
              <a:srgbClr val="BCDBD4"/>
            </a:solidFill>
            <a:prstDash val="solid"/>
          </a:ln>
        </p:spPr>
      </p:sp>
      <p:sp>
        <p:nvSpPr>
          <p:cNvPr id="20" name="Text 18"/>
          <p:cNvSpPr/>
          <p:nvPr/>
        </p:nvSpPr>
        <p:spPr>
          <a:xfrm>
            <a:off x="7549753" y="5711904"/>
            <a:ext cx="278368" cy="345043"/>
          </a:xfrm>
          <a:prstGeom prst="rect">
            <a:avLst/>
          </a:prstGeom>
          <a:noFill/>
          <a:ln/>
        </p:spPr>
        <p:txBody>
          <a:bodyPr wrap="none" lIns="0" tIns="0" rIns="0" bIns="0" rtlCol="0" anchor="t"/>
          <a:lstStyle/>
          <a:p>
            <a:pPr algn="ctr" indent="0" marL="0">
              <a:lnSpc>
                <a:spcPts val="2700"/>
              </a:lnSpc>
              <a:buNone/>
            </a:pPr>
            <a:r>
              <a:rPr lang="en-US" sz="2700" b="1" dirty="0">
                <a:solidFill>
                  <a:srgbClr val="333F70"/>
                </a:solidFill>
                <a:latin typeface="Unbounded" pitchFamily="34" charset="0"/>
                <a:ea typeface="Unbounded" pitchFamily="34" charset="-122"/>
                <a:cs typeface="Unbounded" pitchFamily="34" charset="-120"/>
              </a:rPr>
              <a:t>5</a:t>
            </a:r>
            <a:endParaRPr lang="en-US" sz="2700" dirty="0"/>
          </a:p>
        </p:txBody>
      </p:sp>
      <p:sp>
        <p:nvSpPr>
          <p:cNvPr id="21" name="Text 19"/>
          <p:cNvSpPr/>
          <p:nvPr/>
        </p:nvSpPr>
        <p:spPr>
          <a:xfrm>
            <a:off x="8177808" y="5625703"/>
            <a:ext cx="3336131" cy="359331"/>
          </a:xfrm>
          <a:prstGeom prst="rect">
            <a:avLst/>
          </a:prstGeom>
          <a:noFill/>
          <a:ln/>
        </p:spPr>
        <p:txBody>
          <a:bodyPr wrap="none" lIns="0" tIns="0" rIns="0" bIns="0" rtlCol="0" anchor="t"/>
          <a:lstStyle/>
          <a:p>
            <a:pPr indent="0" marL="0">
              <a:lnSpc>
                <a:spcPts val="2800"/>
              </a:lnSpc>
              <a:buNone/>
            </a:pPr>
            <a:r>
              <a:rPr lang="en-US" sz="2250" b="1" dirty="0">
                <a:solidFill>
                  <a:srgbClr val="333F70"/>
                </a:solidFill>
                <a:latin typeface="Unbounded" pitchFamily="34" charset="0"/>
                <a:ea typeface="Unbounded" pitchFamily="34" charset="-122"/>
                <a:cs typeface="Unbounded" pitchFamily="34" charset="-120"/>
              </a:rPr>
              <a:t>Decorator Pattern</a:t>
            </a:r>
            <a:endParaRPr lang="en-US" sz="2250" dirty="0"/>
          </a:p>
        </p:txBody>
      </p:sp>
      <p:sp>
        <p:nvSpPr>
          <p:cNvPr id="22" name="Text 20"/>
          <p:cNvSpPr/>
          <p:nvPr/>
        </p:nvSpPr>
        <p:spPr>
          <a:xfrm>
            <a:off x="8177808" y="6123027"/>
            <a:ext cx="5647492" cy="1104067"/>
          </a:xfrm>
          <a:prstGeom prst="rect">
            <a:avLst/>
          </a:prstGeom>
          <a:noFill/>
          <a:ln/>
        </p:spPr>
        <p:txBody>
          <a:bodyPr wrap="square" lIns="0" tIns="0" rIns="0" bIns="0" rtlCol="0" anchor="t"/>
          <a:lstStyle/>
          <a:p>
            <a:pPr indent="0" marL="0">
              <a:lnSpc>
                <a:spcPts val="2850"/>
              </a:lnSpc>
              <a:buNone/>
            </a:pPr>
            <a:r>
              <a:rPr lang="en-US" sz="1800" dirty="0">
                <a:solidFill>
                  <a:srgbClr val="333F70"/>
                </a:solidFill>
                <a:latin typeface="Open Sans" pitchFamily="34" charset="0"/>
                <a:ea typeface="Open Sans" pitchFamily="34" charset="-122"/>
                <a:cs typeface="Open Sans" pitchFamily="34" charset="-120"/>
              </a:rPr>
              <a:t>Allows behavior to be added to individual objects dynamically without affecting the behavior of other objects from the same class.</a:t>
            </a:r>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817251"/>
            <a:ext cx="12902327" cy="1543050"/>
          </a:xfrm>
          <a:prstGeom prst="rect">
            <a:avLst/>
          </a:prstGeom>
          <a:noFill/>
          <a:ln/>
        </p:spPr>
        <p:txBody>
          <a:bodyPr wrap="squar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MVC (Model-View-Controller) Pattern</a:t>
            </a:r>
            <a:endParaRPr lang="en-US" sz="4850" dirty="0"/>
          </a:p>
        </p:txBody>
      </p:sp>
      <p:sp>
        <p:nvSpPr>
          <p:cNvPr id="3" name="Text 1"/>
          <p:cNvSpPr/>
          <p:nvPr/>
        </p:nvSpPr>
        <p:spPr>
          <a:xfrm>
            <a:off x="864037" y="3977402"/>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Purpose</a:t>
            </a:r>
            <a:endParaRPr lang="en-US" sz="2400" dirty="0"/>
          </a:p>
        </p:txBody>
      </p:sp>
      <p:sp>
        <p:nvSpPr>
          <p:cNvPr id="4" name="Text 2"/>
          <p:cNvSpPr/>
          <p:nvPr/>
        </p:nvSpPr>
        <p:spPr>
          <a:xfrm>
            <a:off x="864037" y="4609981"/>
            <a:ext cx="3898821" cy="1580198"/>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Separates an application into three interconnected components: Model, View, and Controller.</a:t>
            </a:r>
            <a:endParaRPr lang="en-US" sz="1900" dirty="0"/>
          </a:p>
        </p:txBody>
      </p:sp>
      <p:sp>
        <p:nvSpPr>
          <p:cNvPr id="5" name="Text 3"/>
          <p:cNvSpPr/>
          <p:nvPr/>
        </p:nvSpPr>
        <p:spPr>
          <a:xfrm>
            <a:off x="5372695" y="3977402"/>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Advantages</a:t>
            </a:r>
            <a:endParaRPr lang="en-US" sz="2400" dirty="0"/>
          </a:p>
        </p:txBody>
      </p:sp>
      <p:sp>
        <p:nvSpPr>
          <p:cNvPr id="6" name="Text 4"/>
          <p:cNvSpPr/>
          <p:nvPr/>
        </p:nvSpPr>
        <p:spPr>
          <a:xfrm>
            <a:off x="5372695" y="4609981"/>
            <a:ext cx="3898821" cy="1185148"/>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Separation of Concerns, Modularity, Flexibility, Code Reusability.</a:t>
            </a:r>
            <a:endParaRPr lang="en-US" sz="1900" dirty="0"/>
          </a:p>
        </p:txBody>
      </p:sp>
      <p:sp>
        <p:nvSpPr>
          <p:cNvPr id="7" name="Text 5"/>
          <p:cNvSpPr/>
          <p:nvPr/>
        </p:nvSpPr>
        <p:spPr>
          <a:xfrm>
            <a:off x="9881354" y="3977402"/>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Disadvantages</a:t>
            </a:r>
            <a:endParaRPr lang="en-US" sz="2400" dirty="0"/>
          </a:p>
        </p:txBody>
      </p:sp>
      <p:sp>
        <p:nvSpPr>
          <p:cNvPr id="8" name="Text 6"/>
          <p:cNvSpPr/>
          <p:nvPr/>
        </p:nvSpPr>
        <p:spPr>
          <a:xfrm>
            <a:off x="9881354" y="4609981"/>
            <a:ext cx="3898821" cy="790099"/>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Complexity, Learning Curve, Increased File Count.</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763310"/>
            <a:ext cx="12902327" cy="1543050"/>
          </a:xfrm>
          <a:prstGeom prst="rect">
            <a:avLst/>
          </a:prstGeom>
          <a:noFill/>
          <a:ln/>
        </p:spPr>
        <p:txBody>
          <a:bodyPr wrap="squar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MVC (Model-View-Controller) Pattern: Django Example</a:t>
            </a:r>
            <a:endParaRPr lang="en-US" sz="4850" dirty="0"/>
          </a:p>
        </p:txBody>
      </p:sp>
      <p:sp>
        <p:nvSpPr>
          <p:cNvPr id="3" name="Text 1"/>
          <p:cNvSpPr/>
          <p:nvPr/>
        </p:nvSpPr>
        <p:spPr>
          <a:xfrm>
            <a:off x="864037" y="2800112"/>
            <a:ext cx="12902327" cy="395049"/>
          </a:xfrm>
          <a:prstGeom prst="rect">
            <a:avLst/>
          </a:prstGeom>
          <a:noFill/>
          <a:ln/>
        </p:spPr>
        <p:txBody>
          <a:bodyPr wrap="non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Django is a Python web framework that follows the MVC architecture pattern.</a:t>
            </a:r>
            <a:endParaRPr lang="en-US" sz="1900" dirty="0"/>
          </a:p>
        </p:txBody>
      </p:sp>
      <p:sp>
        <p:nvSpPr>
          <p:cNvPr id="4" name="Text 2"/>
          <p:cNvSpPr/>
          <p:nvPr/>
        </p:nvSpPr>
        <p:spPr>
          <a:xfrm>
            <a:off x="864037" y="3472815"/>
            <a:ext cx="12902327" cy="395049"/>
          </a:xfrm>
          <a:prstGeom prst="rect">
            <a:avLst/>
          </a:prstGeom>
          <a:noFill/>
          <a:ln/>
        </p:spPr>
        <p:txBody>
          <a:bodyPr wrap="non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The Django framework separates an application into three parts:</a:t>
            </a:r>
            <a:endParaRPr lang="en-US" sz="1900" dirty="0"/>
          </a:p>
        </p:txBody>
      </p:sp>
      <p:sp>
        <p:nvSpPr>
          <p:cNvPr id="5" name="Text 3"/>
          <p:cNvSpPr/>
          <p:nvPr/>
        </p:nvSpPr>
        <p:spPr>
          <a:xfrm>
            <a:off x="864037" y="4145518"/>
            <a:ext cx="12902327" cy="790099"/>
          </a:xfrm>
          <a:prstGeom prst="rect">
            <a:avLst/>
          </a:prstGeom>
          <a:noFill/>
          <a:ln/>
        </p:spPr>
        <p:txBody>
          <a:bodyPr wrap="square" lIns="0" tIns="0" rIns="0" bIns="0" rtlCol="0" anchor="t"/>
          <a:lstStyle/>
          <a:p>
            <a:pPr indent="0" marL="0">
              <a:lnSpc>
                <a:spcPts val="3100"/>
              </a:lnSpc>
              <a:buNone/>
            </a:pPr>
            <a:r>
              <a:rPr lang="en-US" sz="1900" b="1" dirty="0">
                <a:solidFill>
                  <a:srgbClr val="333F70"/>
                </a:solidFill>
                <a:latin typeface="Open Sans" pitchFamily="34" charset="0"/>
                <a:ea typeface="Open Sans" pitchFamily="34" charset="-122"/>
                <a:cs typeface="Open Sans" pitchFamily="34" charset="-120"/>
              </a:rPr>
              <a:t>Model:</a:t>
            </a:r>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 Represents data models. Django's ORM allows developers to define data structures with fields, relationships, and validation rules.</a:t>
            </a:r>
            <a:endParaRPr lang="en-US" sz="1900" dirty="0"/>
          </a:p>
        </p:txBody>
      </p:sp>
      <p:sp>
        <p:nvSpPr>
          <p:cNvPr id="6" name="Text 4"/>
          <p:cNvSpPr/>
          <p:nvPr/>
        </p:nvSpPr>
        <p:spPr>
          <a:xfrm>
            <a:off x="864037" y="5213271"/>
            <a:ext cx="12902327" cy="790099"/>
          </a:xfrm>
          <a:prstGeom prst="rect">
            <a:avLst/>
          </a:prstGeom>
          <a:noFill/>
          <a:ln/>
        </p:spPr>
        <p:txBody>
          <a:bodyPr wrap="square" lIns="0" tIns="0" rIns="0" bIns="0" rtlCol="0" anchor="t"/>
          <a:lstStyle/>
          <a:p>
            <a:pPr indent="0" marL="0">
              <a:lnSpc>
                <a:spcPts val="3100"/>
              </a:lnSpc>
              <a:buNone/>
            </a:pPr>
            <a:r>
              <a:rPr lang="en-US" sz="1900" b="1" dirty="0">
                <a:solidFill>
                  <a:srgbClr val="333F70"/>
                </a:solidFill>
                <a:latin typeface="Open Sans" pitchFamily="34" charset="0"/>
                <a:ea typeface="Open Sans" pitchFamily="34" charset="-122"/>
                <a:cs typeface="Open Sans" pitchFamily="34" charset="-120"/>
              </a:rPr>
              <a:t>View:</a:t>
            </a:r>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 Defines the user interface of the application. View components typically use HTML templates to render the information displayed to the user.</a:t>
            </a:r>
            <a:endParaRPr lang="en-US" sz="1900" dirty="0"/>
          </a:p>
        </p:txBody>
      </p:sp>
      <p:sp>
        <p:nvSpPr>
          <p:cNvPr id="7" name="Text 5"/>
          <p:cNvSpPr/>
          <p:nvPr/>
        </p:nvSpPr>
        <p:spPr>
          <a:xfrm>
            <a:off x="864037" y="6281023"/>
            <a:ext cx="12902327" cy="1185148"/>
          </a:xfrm>
          <a:prstGeom prst="rect">
            <a:avLst/>
          </a:prstGeom>
          <a:noFill/>
          <a:ln/>
        </p:spPr>
        <p:txBody>
          <a:bodyPr wrap="square" lIns="0" tIns="0" rIns="0" bIns="0" rtlCol="0" anchor="t"/>
          <a:lstStyle/>
          <a:p>
            <a:pPr indent="0" marL="0">
              <a:lnSpc>
                <a:spcPts val="3100"/>
              </a:lnSpc>
              <a:buNone/>
            </a:pPr>
            <a:r>
              <a:rPr lang="en-US" sz="1900" b="1" dirty="0">
                <a:solidFill>
                  <a:srgbClr val="333F70"/>
                </a:solidFill>
                <a:latin typeface="Open Sans" pitchFamily="34" charset="0"/>
                <a:ea typeface="Open Sans" pitchFamily="34" charset="-122"/>
                <a:cs typeface="Open Sans" pitchFamily="34" charset="-120"/>
              </a:rPr>
              <a:t>Controller:</a:t>
            </a:r>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 Handles the logic between the model and the view. In Django, view functions in the views.py file act as controllers, taking input from the user, processing data from the model, and then passing it to the view for rendering.</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1570434"/>
            <a:ext cx="7430214" cy="771525"/>
          </a:xfrm>
          <a:prstGeom prst="rect">
            <a:avLst/>
          </a:prstGeom>
          <a:noFill/>
          <a:ln/>
        </p:spPr>
        <p:txBody>
          <a:bodyPr wrap="none" lIns="0" tIns="0" rIns="0" bIns="0" rtlCol="0" anchor="t"/>
          <a:lstStyle/>
          <a:p>
            <a:pPr indent="0" marL="0">
              <a:lnSpc>
                <a:spcPts val="6050"/>
              </a:lnSpc>
              <a:buNone/>
            </a:pPr>
            <a:r>
              <a:rPr lang="en-US" sz="4850" b="1" dirty="0">
                <a:solidFill>
                  <a:srgbClr val="333F70"/>
                </a:solidFill>
                <a:latin typeface="Unbounded" pitchFamily="34" charset="0"/>
                <a:ea typeface="Unbounded" pitchFamily="34" charset="-122"/>
                <a:cs typeface="Unbounded" pitchFamily="34" charset="-120"/>
              </a:rPr>
              <a:t>Repository Pattern</a:t>
            </a:r>
            <a:endParaRPr lang="en-US" sz="4850" dirty="0"/>
          </a:p>
        </p:txBody>
      </p:sp>
      <p:sp>
        <p:nvSpPr>
          <p:cNvPr id="3" name="Shape 1"/>
          <p:cNvSpPr/>
          <p:nvPr/>
        </p:nvSpPr>
        <p:spPr>
          <a:xfrm>
            <a:off x="864037" y="2835712"/>
            <a:ext cx="4136231" cy="3823335"/>
          </a:xfrm>
          <a:prstGeom prst="roundRect">
            <a:avLst>
              <a:gd name="adj" fmla="val 2712"/>
            </a:avLst>
          </a:prstGeom>
          <a:solidFill>
            <a:srgbClr val="D6F5EE"/>
          </a:solidFill>
          <a:ln w="15240">
            <a:solidFill>
              <a:srgbClr val="BCDBD4"/>
            </a:solidFill>
            <a:prstDash val="solid"/>
          </a:ln>
        </p:spPr>
      </p:sp>
      <p:sp>
        <p:nvSpPr>
          <p:cNvPr id="4" name="Text 2"/>
          <p:cNvSpPr/>
          <p:nvPr/>
        </p:nvSpPr>
        <p:spPr>
          <a:xfrm>
            <a:off x="1126093" y="3097768"/>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Purpose</a:t>
            </a:r>
            <a:endParaRPr lang="en-US" sz="2400" dirty="0"/>
          </a:p>
        </p:txBody>
      </p:sp>
      <p:sp>
        <p:nvSpPr>
          <p:cNvPr id="5" name="Text 3"/>
          <p:cNvSpPr/>
          <p:nvPr/>
        </p:nvSpPr>
        <p:spPr>
          <a:xfrm>
            <a:off x="1126093" y="3631644"/>
            <a:ext cx="3612118" cy="2765346"/>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The Repository Pattern encapsulates data access logic, allowing the application to interact with a repository instead of directly with the database or external data sources.</a:t>
            </a:r>
            <a:endParaRPr lang="en-US" sz="1900" dirty="0"/>
          </a:p>
        </p:txBody>
      </p:sp>
      <p:sp>
        <p:nvSpPr>
          <p:cNvPr id="6" name="Shape 4"/>
          <p:cNvSpPr/>
          <p:nvPr/>
        </p:nvSpPr>
        <p:spPr>
          <a:xfrm>
            <a:off x="5247084" y="2835712"/>
            <a:ext cx="4136231" cy="3823335"/>
          </a:xfrm>
          <a:prstGeom prst="roundRect">
            <a:avLst>
              <a:gd name="adj" fmla="val 2712"/>
            </a:avLst>
          </a:prstGeom>
          <a:solidFill>
            <a:srgbClr val="D6F5EE"/>
          </a:solidFill>
          <a:ln w="15240">
            <a:solidFill>
              <a:srgbClr val="BCDBD4"/>
            </a:solidFill>
            <a:prstDash val="solid"/>
          </a:ln>
        </p:spPr>
      </p:sp>
      <p:sp>
        <p:nvSpPr>
          <p:cNvPr id="7" name="Text 5"/>
          <p:cNvSpPr/>
          <p:nvPr/>
        </p:nvSpPr>
        <p:spPr>
          <a:xfrm>
            <a:off x="5509141" y="3097768"/>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Advantages</a:t>
            </a:r>
            <a:endParaRPr lang="en-US" sz="2400" dirty="0"/>
          </a:p>
        </p:txBody>
      </p:sp>
      <p:sp>
        <p:nvSpPr>
          <p:cNvPr id="8" name="Text 6"/>
          <p:cNvSpPr/>
          <p:nvPr/>
        </p:nvSpPr>
        <p:spPr>
          <a:xfrm>
            <a:off x="5509141" y="3631644"/>
            <a:ext cx="3612118" cy="2370296"/>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The Repository Pattern offers benefits like centralized data access, enhanced testability, improved code maintainability, and reusability and extensibility.</a:t>
            </a:r>
            <a:endParaRPr lang="en-US" sz="1900" dirty="0"/>
          </a:p>
        </p:txBody>
      </p:sp>
      <p:sp>
        <p:nvSpPr>
          <p:cNvPr id="9" name="Shape 7"/>
          <p:cNvSpPr/>
          <p:nvPr/>
        </p:nvSpPr>
        <p:spPr>
          <a:xfrm>
            <a:off x="9630132" y="2835712"/>
            <a:ext cx="4136231" cy="3823335"/>
          </a:xfrm>
          <a:prstGeom prst="roundRect">
            <a:avLst>
              <a:gd name="adj" fmla="val 2712"/>
            </a:avLst>
          </a:prstGeom>
          <a:solidFill>
            <a:srgbClr val="D6F5EE"/>
          </a:solidFill>
          <a:ln w="15240">
            <a:solidFill>
              <a:srgbClr val="BCDBD4"/>
            </a:solidFill>
            <a:prstDash val="solid"/>
          </a:ln>
        </p:spPr>
      </p:sp>
      <p:sp>
        <p:nvSpPr>
          <p:cNvPr id="10" name="Text 8"/>
          <p:cNvSpPr/>
          <p:nvPr/>
        </p:nvSpPr>
        <p:spPr>
          <a:xfrm>
            <a:off x="9892189" y="3097768"/>
            <a:ext cx="3086100" cy="385763"/>
          </a:xfrm>
          <a:prstGeom prst="rect">
            <a:avLst/>
          </a:prstGeom>
          <a:noFill/>
          <a:ln/>
        </p:spPr>
        <p:txBody>
          <a:bodyPr wrap="none" lIns="0" tIns="0" rIns="0" bIns="0" rtlCol="0" anchor="t"/>
          <a:lstStyle/>
          <a:p>
            <a:pPr indent="0" marL="0">
              <a:lnSpc>
                <a:spcPts val="3000"/>
              </a:lnSpc>
              <a:buNone/>
            </a:pPr>
            <a:r>
              <a:rPr lang="en-US" sz="2400" b="1" dirty="0">
                <a:solidFill>
                  <a:srgbClr val="333F70"/>
                </a:solidFill>
                <a:latin typeface="Unbounded" pitchFamily="34" charset="0"/>
                <a:ea typeface="Unbounded" pitchFamily="34" charset="-122"/>
                <a:cs typeface="Unbounded" pitchFamily="34" charset="-120"/>
              </a:rPr>
              <a:t>Disadvantages</a:t>
            </a:r>
            <a:endParaRPr lang="en-US" sz="2400" dirty="0"/>
          </a:p>
        </p:txBody>
      </p:sp>
      <p:sp>
        <p:nvSpPr>
          <p:cNvPr id="11" name="Text 9"/>
          <p:cNvSpPr/>
          <p:nvPr/>
        </p:nvSpPr>
        <p:spPr>
          <a:xfrm>
            <a:off x="9892189" y="3631644"/>
            <a:ext cx="3612118" cy="1975247"/>
          </a:xfrm>
          <a:prstGeom prst="rect">
            <a:avLst/>
          </a:prstGeom>
          <a:noFill/>
          <a:ln/>
        </p:spPr>
        <p:txBody>
          <a:bodyPr wrap="square" lIns="0" tIns="0" rIns="0" bIns="0" rtlCol="0" anchor="t"/>
          <a:lstStyle/>
          <a:p>
            <a:pPr indent="0" marL="0">
              <a:lnSpc>
                <a:spcPts val="3100"/>
              </a:lnSpc>
              <a:buNone/>
            </a:pPr>
            <a:r>
              <a:rPr lang="en-US" sz="1900" dirty="0">
                <a:solidFill>
                  <a:srgbClr val="333F70"/>
                </a:solidFill>
                <a:latin typeface="Open Sans" pitchFamily="34" charset="0"/>
                <a:ea typeface="Open Sans" pitchFamily="34" charset="-122"/>
                <a:cs typeface="Open Sans" pitchFamily="34" charset="-120"/>
              </a:rPr>
              <a:t>The Repository Pattern can introduce overhead for simple applications and may require additional development time and learning curve.</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2024-09-10T14:38:06Z</dcterms:created>
  <dcterms:modified xsi:type="dcterms:W3CDTF">2024-09-10T14:38:06Z</dcterms:modified>
</cp:coreProperties>
</file>